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1"/>
  </p:sldMasterIdLst>
  <p:sldIdLst>
    <p:sldId id="256" r:id="rId2"/>
    <p:sldId id="297" r:id="rId3"/>
    <p:sldId id="257" r:id="rId4"/>
    <p:sldId id="280" r:id="rId5"/>
    <p:sldId id="281" r:id="rId6"/>
    <p:sldId id="267" r:id="rId7"/>
    <p:sldId id="272"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8" r:id="rId24"/>
    <p:sldId id="299" r:id="rId25"/>
    <p:sldId id="300" r:id="rId26"/>
    <p:sldId id="301" r:id="rId27"/>
    <p:sldId id="302" r:id="rId28"/>
    <p:sldId id="303" r:id="rId29"/>
    <p:sldId id="305" r:id="rId30"/>
    <p:sldId id="304" r:id="rId31"/>
    <p:sldId id="27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10D759-F0D0-508E-A40E-93BC41453E85}" v="23" dt="2025-04-09T18:56:39.385"/>
    <p1510:client id="{CFC5A7F0-0011-7719-29E5-BFF669BA8EE7}" v="64" dt="2025-04-09T19:40:21.550"/>
    <p1510:client id="{E1F3047A-B757-474E-A8A5-72046638160F}" v="328" dt="2025-04-09T19:57:51.8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4660"/>
  </p:normalViewPr>
  <p:slideViewPr>
    <p:cSldViewPr snapToGrid="0" snapToObjects="1">
      <p:cViewPr varScale="1">
        <p:scale>
          <a:sx n="78" d="100"/>
          <a:sy n="78" d="100"/>
        </p:scale>
        <p:origin x="1622"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F53032-C1B1-4EA9-B53A-D2BC45E4DDF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7B5AEEF-1310-4814-9380-7F5896852194}">
      <dgm:prSet/>
      <dgm:spPr/>
      <dgm:t>
        <a:bodyPr/>
        <a:lstStyle/>
        <a:p>
          <a:pPr>
            <a:lnSpc>
              <a:spcPct val="100000"/>
            </a:lnSpc>
          </a:pPr>
          <a:r>
            <a:rPr lang="en-CA"/>
            <a:t>What this does:</a:t>
          </a:r>
          <a:endParaRPr lang="en-US"/>
        </a:p>
      </dgm:t>
    </dgm:pt>
    <dgm:pt modelId="{C6FA58AB-5542-4B1A-9AC0-2B5DBDF0D1A9}" type="parTrans" cxnId="{A2011088-ECB7-4F2F-AF76-D7393C811063}">
      <dgm:prSet/>
      <dgm:spPr/>
      <dgm:t>
        <a:bodyPr/>
        <a:lstStyle/>
        <a:p>
          <a:endParaRPr lang="en-US"/>
        </a:p>
      </dgm:t>
    </dgm:pt>
    <dgm:pt modelId="{C6922177-0E02-496A-BE73-38D4C03F1742}" type="sibTrans" cxnId="{A2011088-ECB7-4F2F-AF76-D7393C811063}">
      <dgm:prSet/>
      <dgm:spPr/>
      <dgm:t>
        <a:bodyPr/>
        <a:lstStyle/>
        <a:p>
          <a:pPr>
            <a:lnSpc>
              <a:spcPct val="100000"/>
            </a:lnSpc>
          </a:pPr>
          <a:endParaRPr lang="en-US"/>
        </a:p>
      </dgm:t>
    </dgm:pt>
    <dgm:pt modelId="{850CA539-64F3-46AC-A2FF-5300B47AA3EE}">
      <dgm:prSet/>
      <dgm:spPr/>
      <dgm:t>
        <a:bodyPr/>
        <a:lstStyle/>
        <a:p>
          <a:pPr>
            <a:lnSpc>
              <a:spcPct val="100000"/>
            </a:lnSpc>
          </a:pPr>
          <a:r>
            <a:rPr lang="en-US"/>
            <a:t>Displays structure and basic summary statistics of the dataset including mean, min, max, and standard deviation.</a:t>
          </a:r>
          <a:br>
            <a:rPr lang="en-US"/>
          </a:br>
          <a:endParaRPr lang="en-US"/>
        </a:p>
      </dgm:t>
    </dgm:pt>
    <dgm:pt modelId="{31553F4F-9844-42B2-B825-50A7330DF557}" type="parTrans" cxnId="{F4EFB376-1C71-43B5-B6F0-0F73B9C12D8A}">
      <dgm:prSet/>
      <dgm:spPr/>
      <dgm:t>
        <a:bodyPr/>
        <a:lstStyle/>
        <a:p>
          <a:endParaRPr lang="en-US"/>
        </a:p>
      </dgm:t>
    </dgm:pt>
    <dgm:pt modelId="{0EBDF871-7F0D-4823-8C0A-5DEC7F5778A4}" type="sibTrans" cxnId="{F4EFB376-1C71-43B5-B6F0-0F73B9C12D8A}">
      <dgm:prSet/>
      <dgm:spPr/>
      <dgm:t>
        <a:bodyPr/>
        <a:lstStyle/>
        <a:p>
          <a:endParaRPr lang="en-US"/>
        </a:p>
      </dgm:t>
    </dgm:pt>
    <dgm:pt modelId="{B0C4A17A-FC0F-4745-AFDE-3EE30EADC70F}" type="pres">
      <dgm:prSet presAssocID="{E3F53032-C1B1-4EA9-B53A-D2BC45E4DDF0}" presName="root" presStyleCnt="0">
        <dgm:presLayoutVars>
          <dgm:dir/>
          <dgm:resizeHandles val="exact"/>
        </dgm:presLayoutVars>
      </dgm:prSet>
      <dgm:spPr/>
    </dgm:pt>
    <dgm:pt modelId="{794EDF4C-3788-4356-B6B5-5173AEA9B712}" type="pres">
      <dgm:prSet presAssocID="{E3F53032-C1B1-4EA9-B53A-D2BC45E4DDF0}" presName="container" presStyleCnt="0">
        <dgm:presLayoutVars>
          <dgm:dir/>
          <dgm:resizeHandles val="exact"/>
        </dgm:presLayoutVars>
      </dgm:prSet>
      <dgm:spPr/>
    </dgm:pt>
    <dgm:pt modelId="{68C4139D-60D8-4404-9BEF-C5AF83D2FBCC}" type="pres">
      <dgm:prSet presAssocID="{27B5AEEF-1310-4814-9380-7F5896852194}" presName="compNode" presStyleCnt="0"/>
      <dgm:spPr/>
    </dgm:pt>
    <dgm:pt modelId="{18B0490A-EC68-496E-99B2-701CD422A2D2}" type="pres">
      <dgm:prSet presAssocID="{27B5AEEF-1310-4814-9380-7F5896852194}" presName="iconBgRect" presStyleLbl="bgShp" presStyleIdx="0" presStyleCnt="2"/>
      <dgm:spPr/>
    </dgm:pt>
    <dgm:pt modelId="{E9CE7936-079C-42B8-9DFE-0BCB5A195EAA}" type="pres">
      <dgm:prSet presAssocID="{27B5AEEF-1310-4814-9380-7F589685219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s"/>
        </a:ext>
      </dgm:extLst>
    </dgm:pt>
    <dgm:pt modelId="{3339F286-3EEB-4144-8C30-F2B8D165F24C}" type="pres">
      <dgm:prSet presAssocID="{27B5AEEF-1310-4814-9380-7F5896852194}" presName="spaceRect" presStyleCnt="0"/>
      <dgm:spPr/>
    </dgm:pt>
    <dgm:pt modelId="{A9D6F74A-986A-4898-A11A-A0C0327CB659}" type="pres">
      <dgm:prSet presAssocID="{27B5AEEF-1310-4814-9380-7F5896852194}" presName="textRect" presStyleLbl="revTx" presStyleIdx="0" presStyleCnt="2">
        <dgm:presLayoutVars>
          <dgm:chMax val="1"/>
          <dgm:chPref val="1"/>
        </dgm:presLayoutVars>
      </dgm:prSet>
      <dgm:spPr/>
    </dgm:pt>
    <dgm:pt modelId="{5D916790-7C8D-4CC8-BCF6-9FAB1F9BAF6C}" type="pres">
      <dgm:prSet presAssocID="{C6922177-0E02-496A-BE73-38D4C03F1742}" presName="sibTrans" presStyleLbl="sibTrans2D1" presStyleIdx="0" presStyleCnt="0"/>
      <dgm:spPr/>
    </dgm:pt>
    <dgm:pt modelId="{5DA395BC-A845-4604-B03F-091C176E8AB9}" type="pres">
      <dgm:prSet presAssocID="{850CA539-64F3-46AC-A2FF-5300B47AA3EE}" presName="compNode" presStyleCnt="0"/>
      <dgm:spPr/>
    </dgm:pt>
    <dgm:pt modelId="{D5DD9A62-6F3B-4459-94A5-14DB200DCDE7}" type="pres">
      <dgm:prSet presAssocID="{850CA539-64F3-46AC-A2FF-5300B47AA3EE}" presName="iconBgRect" presStyleLbl="bgShp" presStyleIdx="1" presStyleCnt="2"/>
      <dgm:spPr/>
    </dgm:pt>
    <dgm:pt modelId="{1800A1DD-FF44-41F6-80C6-8423B2A3A1CD}" type="pres">
      <dgm:prSet presAssocID="{850CA539-64F3-46AC-A2FF-5300B47AA3E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63A6E07B-A899-4706-BFE7-C12C8A6DE273}" type="pres">
      <dgm:prSet presAssocID="{850CA539-64F3-46AC-A2FF-5300B47AA3EE}" presName="spaceRect" presStyleCnt="0"/>
      <dgm:spPr/>
    </dgm:pt>
    <dgm:pt modelId="{631821BF-66DB-42AB-90EA-AEBCC85ED780}" type="pres">
      <dgm:prSet presAssocID="{850CA539-64F3-46AC-A2FF-5300B47AA3EE}" presName="textRect" presStyleLbl="revTx" presStyleIdx="1" presStyleCnt="2">
        <dgm:presLayoutVars>
          <dgm:chMax val="1"/>
          <dgm:chPref val="1"/>
        </dgm:presLayoutVars>
      </dgm:prSet>
      <dgm:spPr/>
    </dgm:pt>
  </dgm:ptLst>
  <dgm:cxnLst>
    <dgm:cxn modelId="{5523F514-1086-4F7C-8F7D-ED9F7D53F5C5}" type="presOf" srcId="{27B5AEEF-1310-4814-9380-7F5896852194}" destId="{A9D6F74A-986A-4898-A11A-A0C0327CB659}" srcOrd="0" destOrd="0" presId="urn:microsoft.com/office/officeart/2018/2/layout/IconCircleList"/>
    <dgm:cxn modelId="{0DE6C153-587A-4512-9EC9-D42F6ADDC8BD}" type="presOf" srcId="{C6922177-0E02-496A-BE73-38D4C03F1742}" destId="{5D916790-7C8D-4CC8-BCF6-9FAB1F9BAF6C}" srcOrd="0" destOrd="0" presId="urn:microsoft.com/office/officeart/2018/2/layout/IconCircleList"/>
    <dgm:cxn modelId="{F4EFB376-1C71-43B5-B6F0-0F73B9C12D8A}" srcId="{E3F53032-C1B1-4EA9-B53A-D2BC45E4DDF0}" destId="{850CA539-64F3-46AC-A2FF-5300B47AA3EE}" srcOrd="1" destOrd="0" parTransId="{31553F4F-9844-42B2-B825-50A7330DF557}" sibTransId="{0EBDF871-7F0D-4823-8C0A-5DEC7F5778A4}"/>
    <dgm:cxn modelId="{9242EC78-12B7-4E19-87F7-F2482294B92D}" type="presOf" srcId="{850CA539-64F3-46AC-A2FF-5300B47AA3EE}" destId="{631821BF-66DB-42AB-90EA-AEBCC85ED780}" srcOrd="0" destOrd="0" presId="urn:microsoft.com/office/officeart/2018/2/layout/IconCircleList"/>
    <dgm:cxn modelId="{A2011088-ECB7-4F2F-AF76-D7393C811063}" srcId="{E3F53032-C1B1-4EA9-B53A-D2BC45E4DDF0}" destId="{27B5AEEF-1310-4814-9380-7F5896852194}" srcOrd="0" destOrd="0" parTransId="{C6FA58AB-5542-4B1A-9AC0-2B5DBDF0D1A9}" sibTransId="{C6922177-0E02-496A-BE73-38D4C03F1742}"/>
    <dgm:cxn modelId="{58DFDCB8-F0DB-46D1-8BE4-617A9D71F5DD}" type="presOf" srcId="{E3F53032-C1B1-4EA9-B53A-D2BC45E4DDF0}" destId="{B0C4A17A-FC0F-4745-AFDE-3EE30EADC70F}" srcOrd="0" destOrd="0" presId="urn:microsoft.com/office/officeart/2018/2/layout/IconCircleList"/>
    <dgm:cxn modelId="{A3DF8E68-C4AE-447F-A095-DF14E0766994}" type="presParOf" srcId="{B0C4A17A-FC0F-4745-AFDE-3EE30EADC70F}" destId="{794EDF4C-3788-4356-B6B5-5173AEA9B712}" srcOrd="0" destOrd="0" presId="urn:microsoft.com/office/officeart/2018/2/layout/IconCircleList"/>
    <dgm:cxn modelId="{C9DC2038-0BCB-4E84-80E8-1547FDC00029}" type="presParOf" srcId="{794EDF4C-3788-4356-B6B5-5173AEA9B712}" destId="{68C4139D-60D8-4404-9BEF-C5AF83D2FBCC}" srcOrd="0" destOrd="0" presId="urn:microsoft.com/office/officeart/2018/2/layout/IconCircleList"/>
    <dgm:cxn modelId="{DAD41858-877A-48A1-9BF6-5E6DED4FA7B1}" type="presParOf" srcId="{68C4139D-60D8-4404-9BEF-C5AF83D2FBCC}" destId="{18B0490A-EC68-496E-99B2-701CD422A2D2}" srcOrd="0" destOrd="0" presId="urn:microsoft.com/office/officeart/2018/2/layout/IconCircleList"/>
    <dgm:cxn modelId="{BB936CB7-DD43-4541-9A06-460358BA70AF}" type="presParOf" srcId="{68C4139D-60D8-4404-9BEF-C5AF83D2FBCC}" destId="{E9CE7936-079C-42B8-9DFE-0BCB5A195EAA}" srcOrd="1" destOrd="0" presId="urn:microsoft.com/office/officeart/2018/2/layout/IconCircleList"/>
    <dgm:cxn modelId="{CEAB1B66-1BD8-401E-8A91-F9C0284C58B3}" type="presParOf" srcId="{68C4139D-60D8-4404-9BEF-C5AF83D2FBCC}" destId="{3339F286-3EEB-4144-8C30-F2B8D165F24C}" srcOrd="2" destOrd="0" presId="urn:microsoft.com/office/officeart/2018/2/layout/IconCircleList"/>
    <dgm:cxn modelId="{6F33FD75-57FD-4EB5-BF0B-0C14CA2B2C20}" type="presParOf" srcId="{68C4139D-60D8-4404-9BEF-C5AF83D2FBCC}" destId="{A9D6F74A-986A-4898-A11A-A0C0327CB659}" srcOrd="3" destOrd="0" presId="urn:microsoft.com/office/officeart/2018/2/layout/IconCircleList"/>
    <dgm:cxn modelId="{C67FFF95-37B0-42F1-B4FE-7EFDF6963B5F}" type="presParOf" srcId="{794EDF4C-3788-4356-B6B5-5173AEA9B712}" destId="{5D916790-7C8D-4CC8-BCF6-9FAB1F9BAF6C}" srcOrd="1" destOrd="0" presId="urn:microsoft.com/office/officeart/2018/2/layout/IconCircleList"/>
    <dgm:cxn modelId="{7B201A67-9B66-4D4F-8BA0-FE588991D874}" type="presParOf" srcId="{794EDF4C-3788-4356-B6B5-5173AEA9B712}" destId="{5DA395BC-A845-4604-B03F-091C176E8AB9}" srcOrd="2" destOrd="0" presId="urn:microsoft.com/office/officeart/2018/2/layout/IconCircleList"/>
    <dgm:cxn modelId="{DD79B93F-8870-4358-8CAB-BEB5C4109D21}" type="presParOf" srcId="{5DA395BC-A845-4604-B03F-091C176E8AB9}" destId="{D5DD9A62-6F3B-4459-94A5-14DB200DCDE7}" srcOrd="0" destOrd="0" presId="urn:microsoft.com/office/officeart/2018/2/layout/IconCircleList"/>
    <dgm:cxn modelId="{DC24A085-89EB-47F8-A40F-02E546527C22}" type="presParOf" srcId="{5DA395BC-A845-4604-B03F-091C176E8AB9}" destId="{1800A1DD-FF44-41F6-80C6-8423B2A3A1CD}" srcOrd="1" destOrd="0" presId="urn:microsoft.com/office/officeart/2018/2/layout/IconCircleList"/>
    <dgm:cxn modelId="{01B96FFE-2BDA-4A89-ABCF-103C2242756D}" type="presParOf" srcId="{5DA395BC-A845-4604-B03F-091C176E8AB9}" destId="{63A6E07B-A899-4706-BFE7-C12C8A6DE273}" srcOrd="2" destOrd="0" presId="urn:microsoft.com/office/officeart/2018/2/layout/IconCircleList"/>
    <dgm:cxn modelId="{4472DA5C-581B-429B-97E8-5D8B20948308}" type="presParOf" srcId="{5DA395BC-A845-4604-B03F-091C176E8AB9}" destId="{631821BF-66DB-42AB-90EA-AEBCC85ED78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565960-11F5-4529-8C61-A6DA24A03464}" type="doc">
      <dgm:prSet loTypeId="urn:microsoft.com/office/officeart/2005/8/layout/hierarchy1" loCatId="hierarchy" qsTypeId="urn:microsoft.com/office/officeart/2005/8/quickstyle/simple5" qsCatId="simple" csTypeId="urn:microsoft.com/office/officeart/2005/8/colors/colorful2" csCatId="colorful"/>
      <dgm:spPr/>
      <dgm:t>
        <a:bodyPr/>
        <a:lstStyle/>
        <a:p>
          <a:endParaRPr lang="en-US"/>
        </a:p>
      </dgm:t>
    </dgm:pt>
    <dgm:pt modelId="{857DABBA-3C46-4270-98CB-2B6D3FB28D8E}">
      <dgm:prSet/>
      <dgm:spPr/>
      <dgm:t>
        <a:bodyPr/>
        <a:lstStyle/>
        <a:p>
          <a:r>
            <a:rPr lang="en-US"/>
            <a:t>The Pearson correlation coefficient was weakly negative, and the p-value was &gt; 0.05, indicating the correlation is not statistically significant.</a:t>
          </a:r>
        </a:p>
      </dgm:t>
    </dgm:pt>
    <dgm:pt modelId="{70393A9C-3E20-48B3-AE50-CC075D4D7DD4}" type="parTrans" cxnId="{EA0B3918-0E6D-42F4-A645-FF22A2E23436}">
      <dgm:prSet/>
      <dgm:spPr/>
      <dgm:t>
        <a:bodyPr/>
        <a:lstStyle/>
        <a:p>
          <a:endParaRPr lang="en-US"/>
        </a:p>
      </dgm:t>
    </dgm:pt>
    <dgm:pt modelId="{E7F0C40D-2EC1-495C-B2FC-A0F1920445BB}" type="sibTrans" cxnId="{EA0B3918-0E6D-42F4-A645-FF22A2E23436}">
      <dgm:prSet/>
      <dgm:spPr/>
      <dgm:t>
        <a:bodyPr/>
        <a:lstStyle/>
        <a:p>
          <a:endParaRPr lang="en-US"/>
        </a:p>
      </dgm:t>
    </dgm:pt>
    <dgm:pt modelId="{CB3947FC-F4B3-4B80-9D22-16E3684CDD88}">
      <dgm:prSet/>
      <dgm:spPr/>
      <dgm:t>
        <a:bodyPr/>
        <a:lstStyle/>
        <a:p>
          <a:r>
            <a:rPr lang="en-US"/>
            <a:t>The OLS regression model also produced a high p-value for the GDP coefficient, confirming that GDP alone does not significantly predict unemployment rate.</a:t>
          </a:r>
        </a:p>
      </dgm:t>
    </dgm:pt>
    <dgm:pt modelId="{A9A9B31D-C8F1-42BF-9838-93DBD24E2C94}" type="parTrans" cxnId="{D7139BE9-0DE7-4EEF-97D0-44AFAB01C32A}">
      <dgm:prSet/>
      <dgm:spPr/>
      <dgm:t>
        <a:bodyPr/>
        <a:lstStyle/>
        <a:p>
          <a:endParaRPr lang="en-US"/>
        </a:p>
      </dgm:t>
    </dgm:pt>
    <dgm:pt modelId="{7D6AD736-8248-4B81-B63F-FE99C81CF33A}" type="sibTrans" cxnId="{D7139BE9-0DE7-4EEF-97D0-44AFAB01C32A}">
      <dgm:prSet/>
      <dgm:spPr/>
      <dgm:t>
        <a:bodyPr/>
        <a:lstStyle/>
        <a:p>
          <a:endParaRPr lang="en-US"/>
        </a:p>
      </dgm:t>
    </dgm:pt>
    <dgm:pt modelId="{2152A942-2DCB-451B-93B5-F62B354B926C}" type="pres">
      <dgm:prSet presAssocID="{C7565960-11F5-4529-8C61-A6DA24A03464}" presName="hierChild1" presStyleCnt="0">
        <dgm:presLayoutVars>
          <dgm:chPref val="1"/>
          <dgm:dir/>
          <dgm:animOne val="branch"/>
          <dgm:animLvl val="lvl"/>
          <dgm:resizeHandles/>
        </dgm:presLayoutVars>
      </dgm:prSet>
      <dgm:spPr/>
    </dgm:pt>
    <dgm:pt modelId="{3BC1C3E3-A8A6-4451-B895-EBCB080AF1AB}" type="pres">
      <dgm:prSet presAssocID="{857DABBA-3C46-4270-98CB-2B6D3FB28D8E}" presName="hierRoot1" presStyleCnt="0"/>
      <dgm:spPr/>
    </dgm:pt>
    <dgm:pt modelId="{BF1571C6-FC68-4275-8D74-E3442847653D}" type="pres">
      <dgm:prSet presAssocID="{857DABBA-3C46-4270-98CB-2B6D3FB28D8E}" presName="composite" presStyleCnt="0"/>
      <dgm:spPr/>
    </dgm:pt>
    <dgm:pt modelId="{EC6688BA-4E84-4637-8299-1B399008CE18}" type="pres">
      <dgm:prSet presAssocID="{857DABBA-3C46-4270-98CB-2B6D3FB28D8E}" presName="background" presStyleLbl="node0" presStyleIdx="0" presStyleCnt="2"/>
      <dgm:spPr/>
    </dgm:pt>
    <dgm:pt modelId="{14EFAFDF-386A-4D1C-9364-7F955B679176}" type="pres">
      <dgm:prSet presAssocID="{857DABBA-3C46-4270-98CB-2B6D3FB28D8E}" presName="text" presStyleLbl="fgAcc0" presStyleIdx="0" presStyleCnt="2">
        <dgm:presLayoutVars>
          <dgm:chPref val="3"/>
        </dgm:presLayoutVars>
      </dgm:prSet>
      <dgm:spPr/>
    </dgm:pt>
    <dgm:pt modelId="{9ED8F4FC-3B19-451A-B448-62626DD71442}" type="pres">
      <dgm:prSet presAssocID="{857DABBA-3C46-4270-98CB-2B6D3FB28D8E}" presName="hierChild2" presStyleCnt="0"/>
      <dgm:spPr/>
    </dgm:pt>
    <dgm:pt modelId="{A0556E93-7407-4572-84E3-DCDF74F0BB36}" type="pres">
      <dgm:prSet presAssocID="{CB3947FC-F4B3-4B80-9D22-16E3684CDD88}" presName="hierRoot1" presStyleCnt="0"/>
      <dgm:spPr/>
    </dgm:pt>
    <dgm:pt modelId="{C3457091-DB38-450C-BB9C-1675460CA4A0}" type="pres">
      <dgm:prSet presAssocID="{CB3947FC-F4B3-4B80-9D22-16E3684CDD88}" presName="composite" presStyleCnt="0"/>
      <dgm:spPr/>
    </dgm:pt>
    <dgm:pt modelId="{D25528C5-741F-46F0-AC3F-3217057111DA}" type="pres">
      <dgm:prSet presAssocID="{CB3947FC-F4B3-4B80-9D22-16E3684CDD88}" presName="background" presStyleLbl="node0" presStyleIdx="1" presStyleCnt="2"/>
      <dgm:spPr/>
    </dgm:pt>
    <dgm:pt modelId="{25826BFC-A6D1-4453-B4E9-C99166978276}" type="pres">
      <dgm:prSet presAssocID="{CB3947FC-F4B3-4B80-9D22-16E3684CDD88}" presName="text" presStyleLbl="fgAcc0" presStyleIdx="1" presStyleCnt="2">
        <dgm:presLayoutVars>
          <dgm:chPref val="3"/>
        </dgm:presLayoutVars>
      </dgm:prSet>
      <dgm:spPr/>
    </dgm:pt>
    <dgm:pt modelId="{15F6F8C7-6415-4CDE-90B7-CC1E687EC48D}" type="pres">
      <dgm:prSet presAssocID="{CB3947FC-F4B3-4B80-9D22-16E3684CDD88}" presName="hierChild2" presStyleCnt="0"/>
      <dgm:spPr/>
    </dgm:pt>
  </dgm:ptLst>
  <dgm:cxnLst>
    <dgm:cxn modelId="{695E030B-B4F0-4063-AE34-1636CAECB026}" type="presOf" srcId="{857DABBA-3C46-4270-98CB-2B6D3FB28D8E}" destId="{14EFAFDF-386A-4D1C-9364-7F955B679176}" srcOrd="0" destOrd="0" presId="urn:microsoft.com/office/officeart/2005/8/layout/hierarchy1"/>
    <dgm:cxn modelId="{EA0B3918-0E6D-42F4-A645-FF22A2E23436}" srcId="{C7565960-11F5-4529-8C61-A6DA24A03464}" destId="{857DABBA-3C46-4270-98CB-2B6D3FB28D8E}" srcOrd="0" destOrd="0" parTransId="{70393A9C-3E20-48B3-AE50-CC075D4D7DD4}" sibTransId="{E7F0C40D-2EC1-495C-B2FC-A0F1920445BB}"/>
    <dgm:cxn modelId="{B47F4323-04A9-440E-8D75-2BF24CD77746}" type="presOf" srcId="{C7565960-11F5-4529-8C61-A6DA24A03464}" destId="{2152A942-2DCB-451B-93B5-F62B354B926C}" srcOrd="0" destOrd="0" presId="urn:microsoft.com/office/officeart/2005/8/layout/hierarchy1"/>
    <dgm:cxn modelId="{AAAB5F54-3606-4C5A-A2A8-6643314FBDC4}" type="presOf" srcId="{CB3947FC-F4B3-4B80-9D22-16E3684CDD88}" destId="{25826BFC-A6D1-4453-B4E9-C99166978276}" srcOrd="0" destOrd="0" presId="urn:microsoft.com/office/officeart/2005/8/layout/hierarchy1"/>
    <dgm:cxn modelId="{D7139BE9-0DE7-4EEF-97D0-44AFAB01C32A}" srcId="{C7565960-11F5-4529-8C61-A6DA24A03464}" destId="{CB3947FC-F4B3-4B80-9D22-16E3684CDD88}" srcOrd="1" destOrd="0" parTransId="{A9A9B31D-C8F1-42BF-9838-93DBD24E2C94}" sibTransId="{7D6AD736-8248-4B81-B63F-FE99C81CF33A}"/>
    <dgm:cxn modelId="{899A173D-E14E-4F0D-8897-6DF0FD73702A}" type="presParOf" srcId="{2152A942-2DCB-451B-93B5-F62B354B926C}" destId="{3BC1C3E3-A8A6-4451-B895-EBCB080AF1AB}" srcOrd="0" destOrd="0" presId="urn:microsoft.com/office/officeart/2005/8/layout/hierarchy1"/>
    <dgm:cxn modelId="{25D6C7D3-A8EA-486E-9867-20E345E2DD8A}" type="presParOf" srcId="{3BC1C3E3-A8A6-4451-B895-EBCB080AF1AB}" destId="{BF1571C6-FC68-4275-8D74-E3442847653D}" srcOrd="0" destOrd="0" presId="urn:microsoft.com/office/officeart/2005/8/layout/hierarchy1"/>
    <dgm:cxn modelId="{BCFEC9EA-64EA-4656-AADC-7C97DE0FEDBE}" type="presParOf" srcId="{BF1571C6-FC68-4275-8D74-E3442847653D}" destId="{EC6688BA-4E84-4637-8299-1B399008CE18}" srcOrd="0" destOrd="0" presId="urn:microsoft.com/office/officeart/2005/8/layout/hierarchy1"/>
    <dgm:cxn modelId="{AA8CB7D2-652A-4254-9EB5-A2EA16258F10}" type="presParOf" srcId="{BF1571C6-FC68-4275-8D74-E3442847653D}" destId="{14EFAFDF-386A-4D1C-9364-7F955B679176}" srcOrd="1" destOrd="0" presId="urn:microsoft.com/office/officeart/2005/8/layout/hierarchy1"/>
    <dgm:cxn modelId="{45CA3752-624B-457E-B00D-6239A233FA05}" type="presParOf" srcId="{3BC1C3E3-A8A6-4451-B895-EBCB080AF1AB}" destId="{9ED8F4FC-3B19-451A-B448-62626DD71442}" srcOrd="1" destOrd="0" presId="urn:microsoft.com/office/officeart/2005/8/layout/hierarchy1"/>
    <dgm:cxn modelId="{46937CF5-F11C-45B8-8103-002837F5A3CC}" type="presParOf" srcId="{2152A942-2DCB-451B-93B5-F62B354B926C}" destId="{A0556E93-7407-4572-84E3-DCDF74F0BB36}" srcOrd="1" destOrd="0" presId="urn:microsoft.com/office/officeart/2005/8/layout/hierarchy1"/>
    <dgm:cxn modelId="{7F3DA0AB-F967-4C70-B172-D92A1110CBB8}" type="presParOf" srcId="{A0556E93-7407-4572-84E3-DCDF74F0BB36}" destId="{C3457091-DB38-450C-BB9C-1675460CA4A0}" srcOrd="0" destOrd="0" presId="urn:microsoft.com/office/officeart/2005/8/layout/hierarchy1"/>
    <dgm:cxn modelId="{EEF9C841-07D4-4775-9275-F4DCD8C71722}" type="presParOf" srcId="{C3457091-DB38-450C-BB9C-1675460CA4A0}" destId="{D25528C5-741F-46F0-AC3F-3217057111DA}" srcOrd="0" destOrd="0" presId="urn:microsoft.com/office/officeart/2005/8/layout/hierarchy1"/>
    <dgm:cxn modelId="{B434A539-F582-4B60-9CFD-9765663ACB46}" type="presParOf" srcId="{C3457091-DB38-450C-BB9C-1675460CA4A0}" destId="{25826BFC-A6D1-4453-B4E9-C99166978276}" srcOrd="1" destOrd="0" presId="urn:microsoft.com/office/officeart/2005/8/layout/hierarchy1"/>
    <dgm:cxn modelId="{8703B6E0-286D-4C7F-A109-59399A9FA4EC}" type="presParOf" srcId="{A0556E93-7407-4572-84E3-DCDF74F0BB36}" destId="{15F6F8C7-6415-4CDE-90B7-CC1E687EC48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1785FC-48BD-41C5-A11C-0C5259D2E7A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0EAA02F-EF4F-4DF1-A580-3098B2693193}">
      <dgm:prSet/>
      <dgm:spPr/>
      <dgm:t>
        <a:bodyPr/>
        <a:lstStyle/>
        <a:p>
          <a:r>
            <a:rPr lang="en-US"/>
            <a:t>A logarithmic transformation of GDP per capita (Log GDP) helped normalize the data for analysis.</a:t>
          </a:r>
        </a:p>
      </dgm:t>
    </dgm:pt>
    <dgm:pt modelId="{95E5572A-EADF-4A94-92E7-462676B4D399}" type="parTrans" cxnId="{8BC37DCA-AA8D-49B3-B8EC-E6F5A144989D}">
      <dgm:prSet/>
      <dgm:spPr/>
      <dgm:t>
        <a:bodyPr/>
        <a:lstStyle/>
        <a:p>
          <a:endParaRPr lang="en-US"/>
        </a:p>
      </dgm:t>
    </dgm:pt>
    <dgm:pt modelId="{7413AF28-7C1A-4675-8B51-09894508CAF8}" type="sibTrans" cxnId="{8BC37DCA-AA8D-49B3-B8EC-E6F5A144989D}">
      <dgm:prSet/>
      <dgm:spPr/>
      <dgm:t>
        <a:bodyPr/>
        <a:lstStyle/>
        <a:p>
          <a:endParaRPr lang="en-US"/>
        </a:p>
      </dgm:t>
    </dgm:pt>
    <dgm:pt modelId="{43BEFE6D-75F9-4AF3-9070-B951FEFE0BBB}">
      <dgm:prSet/>
      <dgm:spPr/>
      <dgm:t>
        <a:bodyPr/>
        <a:lstStyle/>
        <a:p>
          <a:r>
            <a:rPr lang="en-US"/>
            <a:t>Visualizations such as scatter plots and regression lines showed a slight downward trend, indicating a potential negative relationship.</a:t>
          </a:r>
        </a:p>
      </dgm:t>
    </dgm:pt>
    <dgm:pt modelId="{AD6D470B-510D-4FFD-B2A5-87312E645B96}" type="parTrans" cxnId="{912FE6E6-FB88-4110-80B6-3CCFE2FF2D24}">
      <dgm:prSet/>
      <dgm:spPr/>
      <dgm:t>
        <a:bodyPr/>
        <a:lstStyle/>
        <a:p>
          <a:endParaRPr lang="en-US"/>
        </a:p>
      </dgm:t>
    </dgm:pt>
    <dgm:pt modelId="{A9EF4449-C515-4F96-B104-30F2DFA34E0D}" type="sibTrans" cxnId="{912FE6E6-FB88-4110-80B6-3CCFE2FF2D24}">
      <dgm:prSet/>
      <dgm:spPr/>
      <dgm:t>
        <a:bodyPr/>
        <a:lstStyle/>
        <a:p>
          <a:endParaRPr lang="en-US"/>
        </a:p>
      </dgm:t>
    </dgm:pt>
    <dgm:pt modelId="{0AF0F91F-B9BC-4992-9BAE-58728D06C92A}">
      <dgm:prSet/>
      <dgm:spPr/>
      <dgm:t>
        <a:bodyPr/>
        <a:lstStyle/>
        <a:p>
          <a:r>
            <a:rPr lang="en-US"/>
            <a:t>Grouped boxplots revealed that countries in the middle GDP category often had the highest average unemployment rate, not necessarily the poorest.</a:t>
          </a:r>
        </a:p>
      </dgm:t>
    </dgm:pt>
    <dgm:pt modelId="{9260DE59-6FA3-4481-AADF-B459D10814DC}" type="parTrans" cxnId="{91A81085-80FF-4533-9EB8-C81403F5833C}">
      <dgm:prSet/>
      <dgm:spPr/>
      <dgm:t>
        <a:bodyPr/>
        <a:lstStyle/>
        <a:p>
          <a:endParaRPr lang="en-US"/>
        </a:p>
      </dgm:t>
    </dgm:pt>
    <dgm:pt modelId="{22A00E14-0DE7-404B-9B7D-B6A81B501F1B}" type="sibTrans" cxnId="{91A81085-80FF-4533-9EB8-C81403F5833C}">
      <dgm:prSet/>
      <dgm:spPr/>
      <dgm:t>
        <a:bodyPr/>
        <a:lstStyle/>
        <a:p>
          <a:endParaRPr lang="en-US"/>
        </a:p>
      </dgm:t>
    </dgm:pt>
    <dgm:pt modelId="{C8766C93-0A07-47A3-A093-01A4FD8BFE15}">
      <dgm:prSet/>
      <dgm:spPr/>
      <dgm:t>
        <a:bodyPr/>
        <a:lstStyle/>
        <a:p>
          <a:r>
            <a:rPr lang="en-US"/>
            <a:t>Top/Bottom rankings highlighted real-world economic extremes and outliers.</a:t>
          </a:r>
        </a:p>
      </dgm:t>
    </dgm:pt>
    <dgm:pt modelId="{EF3DFBF0-CD17-4161-9FB5-B6DDB0D4AC3E}" type="parTrans" cxnId="{0A5BBF66-DACD-43FB-8EAC-46E68F75D947}">
      <dgm:prSet/>
      <dgm:spPr/>
      <dgm:t>
        <a:bodyPr/>
        <a:lstStyle/>
        <a:p>
          <a:endParaRPr lang="en-US"/>
        </a:p>
      </dgm:t>
    </dgm:pt>
    <dgm:pt modelId="{87C5A9AD-88C9-463D-B0FA-BBD2A5A84745}" type="sibTrans" cxnId="{0A5BBF66-DACD-43FB-8EAC-46E68F75D947}">
      <dgm:prSet/>
      <dgm:spPr/>
      <dgm:t>
        <a:bodyPr/>
        <a:lstStyle/>
        <a:p>
          <a:endParaRPr lang="en-US"/>
        </a:p>
      </dgm:t>
    </dgm:pt>
    <dgm:pt modelId="{A7DC7D22-82E6-4428-8F9D-27F8F14C014B}" type="pres">
      <dgm:prSet presAssocID="{761785FC-48BD-41C5-A11C-0C5259D2E7A6}" presName="linear" presStyleCnt="0">
        <dgm:presLayoutVars>
          <dgm:animLvl val="lvl"/>
          <dgm:resizeHandles val="exact"/>
        </dgm:presLayoutVars>
      </dgm:prSet>
      <dgm:spPr/>
    </dgm:pt>
    <dgm:pt modelId="{3D4B1CA9-3497-49A4-903A-790706E6B41C}" type="pres">
      <dgm:prSet presAssocID="{F0EAA02F-EF4F-4DF1-A580-3098B2693193}" presName="parentText" presStyleLbl="node1" presStyleIdx="0" presStyleCnt="4">
        <dgm:presLayoutVars>
          <dgm:chMax val="0"/>
          <dgm:bulletEnabled val="1"/>
        </dgm:presLayoutVars>
      </dgm:prSet>
      <dgm:spPr/>
    </dgm:pt>
    <dgm:pt modelId="{94E9840D-0140-4ED7-B770-8C38A7252853}" type="pres">
      <dgm:prSet presAssocID="{7413AF28-7C1A-4675-8B51-09894508CAF8}" presName="spacer" presStyleCnt="0"/>
      <dgm:spPr/>
    </dgm:pt>
    <dgm:pt modelId="{6EBCE0DA-5DAC-4FB9-BB0D-0FAB1B3EB5E3}" type="pres">
      <dgm:prSet presAssocID="{43BEFE6D-75F9-4AF3-9070-B951FEFE0BBB}" presName="parentText" presStyleLbl="node1" presStyleIdx="1" presStyleCnt="4">
        <dgm:presLayoutVars>
          <dgm:chMax val="0"/>
          <dgm:bulletEnabled val="1"/>
        </dgm:presLayoutVars>
      </dgm:prSet>
      <dgm:spPr/>
    </dgm:pt>
    <dgm:pt modelId="{1F7AB9D7-496C-4C75-88EC-48EB8ACA96D3}" type="pres">
      <dgm:prSet presAssocID="{A9EF4449-C515-4F96-B104-30F2DFA34E0D}" presName="spacer" presStyleCnt="0"/>
      <dgm:spPr/>
    </dgm:pt>
    <dgm:pt modelId="{499BCE31-2826-4DA8-8DC5-3E416DA4491B}" type="pres">
      <dgm:prSet presAssocID="{0AF0F91F-B9BC-4992-9BAE-58728D06C92A}" presName="parentText" presStyleLbl="node1" presStyleIdx="2" presStyleCnt="4">
        <dgm:presLayoutVars>
          <dgm:chMax val="0"/>
          <dgm:bulletEnabled val="1"/>
        </dgm:presLayoutVars>
      </dgm:prSet>
      <dgm:spPr/>
    </dgm:pt>
    <dgm:pt modelId="{13D37C8D-1707-4E97-9B0D-7BB57DC9668A}" type="pres">
      <dgm:prSet presAssocID="{22A00E14-0DE7-404B-9B7D-B6A81B501F1B}" presName="spacer" presStyleCnt="0"/>
      <dgm:spPr/>
    </dgm:pt>
    <dgm:pt modelId="{E2F44425-303D-4139-8416-7039E54135E1}" type="pres">
      <dgm:prSet presAssocID="{C8766C93-0A07-47A3-A093-01A4FD8BFE15}" presName="parentText" presStyleLbl="node1" presStyleIdx="3" presStyleCnt="4">
        <dgm:presLayoutVars>
          <dgm:chMax val="0"/>
          <dgm:bulletEnabled val="1"/>
        </dgm:presLayoutVars>
      </dgm:prSet>
      <dgm:spPr/>
    </dgm:pt>
  </dgm:ptLst>
  <dgm:cxnLst>
    <dgm:cxn modelId="{211D3C13-6400-4024-B68F-F5AE40DEC355}" type="presOf" srcId="{0AF0F91F-B9BC-4992-9BAE-58728D06C92A}" destId="{499BCE31-2826-4DA8-8DC5-3E416DA4491B}" srcOrd="0" destOrd="0" presId="urn:microsoft.com/office/officeart/2005/8/layout/vList2"/>
    <dgm:cxn modelId="{0A5BBF66-DACD-43FB-8EAC-46E68F75D947}" srcId="{761785FC-48BD-41C5-A11C-0C5259D2E7A6}" destId="{C8766C93-0A07-47A3-A093-01A4FD8BFE15}" srcOrd="3" destOrd="0" parTransId="{EF3DFBF0-CD17-4161-9FB5-B6DDB0D4AC3E}" sibTransId="{87C5A9AD-88C9-463D-B0FA-BBD2A5A84745}"/>
    <dgm:cxn modelId="{FED49653-A4A3-43E0-A0D8-B8BE0BD1B522}" type="presOf" srcId="{761785FC-48BD-41C5-A11C-0C5259D2E7A6}" destId="{A7DC7D22-82E6-4428-8F9D-27F8F14C014B}" srcOrd="0" destOrd="0" presId="urn:microsoft.com/office/officeart/2005/8/layout/vList2"/>
    <dgm:cxn modelId="{91A81085-80FF-4533-9EB8-C81403F5833C}" srcId="{761785FC-48BD-41C5-A11C-0C5259D2E7A6}" destId="{0AF0F91F-B9BC-4992-9BAE-58728D06C92A}" srcOrd="2" destOrd="0" parTransId="{9260DE59-6FA3-4481-AADF-B459D10814DC}" sibTransId="{22A00E14-0DE7-404B-9B7D-B6A81B501F1B}"/>
    <dgm:cxn modelId="{8BC37DCA-AA8D-49B3-B8EC-E6F5A144989D}" srcId="{761785FC-48BD-41C5-A11C-0C5259D2E7A6}" destId="{F0EAA02F-EF4F-4DF1-A580-3098B2693193}" srcOrd="0" destOrd="0" parTransId="{95E5572A-EADF-4A94-92E7-462676B4D399}" sibTransId="{7413AF28-7C1A-4675-8B51-09894508CAF8}"/>
    <dgm:cxn modelId="{496F71D5-F37A-467F-98BD-10D23A512007}" type="presOf" srcId="{F0EAA02F-EF4F-4DF1-A580-3098B2693193}" destId="{3D4B1CA9-3497-49A4-903A-790706E6B41C}" srcOrd="0" destOrd="0" presId="urn:microsoft.com/office/officeart/2005/8/layout/vList2"/>
    <dgm:cxn modelId="{912FE6E6-FB88-4110-80B6-3CCFE2FF2D24}" srcId="{761785FC-48BD-41C5-A11C-0C5259D2E7A6}" destId="{43BEFE6D-75F9-4AF3-9070-B951FEFE0BBB}" srcOrd="1" destOrd="0" parTransId="{AD6D470B-510D-4FFD-B2A5-87312E645B96}" sibTransId="{A9EF4449-C515-4F96-B104-30F2DFA34E0D}"/>
    <dgm:cxn modelId="{710E65F4-5FAA-489A-B6C5-D69D27BEBC0C}" type="presOf" srcId="{43BEFE6D-75F9-4AF3-9070-B951FEFE0BBB}" destId="{6EBCE0DA-5DAC-4FB9-BB0D-0FAB1B3EB5E3}" srcOrd="0" destOrd="0" presId="urn:microsoft.com/office/officeart/2005/8/layout/vList2"/>
    <dgm:cxn modelId="{A40560FD-9E51-412B-B77E-61DD265DF51E}" type="presOf" srcId="{C8766C93-0A07-47A3-A093-01A4FD8BFE15}" destId="{E2F44425-303D-4139-8416-7039E54135E1}" srcOrd="0" destOrd="0" presId="urn:microsoft.com/office/officeart/2005/8/layout/vList2"/>
    <dgm:cxn modelId="{601D50D4-82AE-43FE-A6D3-B34F2CB7E000}" type="presParOf" srcId="{A7DC7D22-82E6-4428-8F9D-27F8F14C014B}" destId="{3D4B1CA9-3497-49A4-903A-790706E6B41C}" srcOrd="0" destOrd="0" presId="urn:microsoft.com/office/officeart/2005/8/layout/vList2"/>
    <dgm:cxn modelId="{ECF08CFF-F2AF-4A7F-B86B-C87B41DE0948}" type="presParOf" srcId="{A7DC7D22-82E6-4428-8F9D-27F8F14C014B}" destId="{94E9840D-0140-4ED7-B770-8C38A7252853}" srcOrd="1" destOrd="0" presId="urn:microsoft.com/office/officeart/2005/8/layout/vList2"/>
    <dgm:cxn modelId="{094EAD30-D8C4-414B-99C6-9CF5D2B9FE6A}" type="presParOf" srcId="{A7DC7D22-82E6-4428-8F9D-27F8F14C014B}" destId="{6EBCE0DA-5DAC-4FB9-BB0D-0FAB1B3EB5E3}" srcOrd="2" destOrd="0" presId="urn:microsoft.com/office/officeart/2005/8/layout/vList2"/>
    <dgm:cxn modelId="{CD51A277-6278-4B25-A489-B3ABA6050E1F}" type="presParOf" srcId="{A7DC7D22-82E6-4428-8F9D-27F8F14C014B}" destId="{1F7AB9D7-496C-4C75-88EC-48EB8ACA96D3}" srcOrd="3" destOrd="0" presId="urn:microsoft.com/office/officeart/2005/8/layout/vList2"/>
    <dgm:cxn modelId="{3FC82146-493C-4D45-934C-F81A45D9AD22}" type="presParOf" srcId="{A7DC7D22-82E6-4428-8F9D-27F8F14C014B}" destId="{499BCE31-2826-4DA8-8DC5-3E416DA4491B}" srcOrd="4" destOrd="0" presId="urn:microsoft.com/office/officeart/2005/8/layout/vList2"/>
    <dgm:cxn modelId="{94DE9907-42B1-4D1B-8587-52D91975F3B9}" type="presParOf" srcId="{A7DC7D22-82E6-4428-8F9D-27F8F14C014B}" destId="{13D37C8D-1707-4E97-9B0D-7BB57DC9668A}" srcOrd="5" destOrd="0" presId="urn:microsoft.com/office/officeart/2005/8/layout/vList2"/>
    <dgm:cxn modelId="{6A9E2D50-3214-4B33-8CD3-7A5C6BD901DF}" type="presParOf" srcId="{A7DC7D22-82E6-4428-8F9D-27F8F14C014B}" destId="{E2F44425-303D-4139-8416-7039E54135E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EFBD01-B5B2-4388-B632-724117192AA5}"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C88C1355-5E6D-4C07-9731-09745862C177}">
      <dgm:prSet/>
      <dgm:spPr/>
      <dgm:t>
        <a:bodyPr/>
        <a:lstStyle/>
        <a:p>
          <a:r>
            <a:rPr lang="en-US"/>
            <a:t>GDP alone doesn't explain unemployment well.</a:t>
          </a:r>
        </a:p>
      </dgm:t>
    </dgm:pt>
    <dgm:pt modelId="{244EE943-D33D-40BD-B1B8-782BE7BA52AD}" type="parTrans" cxnId="{2975EBA7-A5F4-4181-A106-70592192EFD6}">
      <dgm:prSet/>
      <dgm:spPr/>
      <dgm:t>
        <a:bodyPr/>
        <a:lstStyle/>
        <a:p>
          <a:endParaRPr lang="en-US"/>
        </a:p>
      </dgm:t>
    </dgm:pt>
    <dgm:pt modelId="{485A4BD0-FCEA-4260-8F3B-3FDBF09E44B9}" type="sibTrans" cxnId="{2975EBA7-A5F4-4181-A106-70592192EFD6}">
      <dgm:prSet/>
      <dgm:spPr/>
      <dgm:t>
        <a:bodyPr/>
        <a:lstStyle/>
        <a:p>
          <a:endParaRPr lang="en-US"/>
        </a:p>
      </dgm:t>
    </dgm:pt>
    <dgm:pt modelId="{DB043324-D36C-4316-993F-564B57557515}">
      <dgm:prSet/>
      <dgm:spPr/>
      <dgm:t>
        <a:bodyPr/>
        <a:lstStyle/>
        <a:p>
          <a:r>
            <a:rPr lang="en-US"/>
            <a:t>More features like inflation, education, etc. needed.</a:t>
          </a:r>
        </a:p>
      </dgm:t>
    </dgm:pt>
    <dgm:pt modelId="{7F8FAE83-8938-44C3-B419-7FF0A8385FAA}" type="parTrans" cxnId="{C6946826-9375-42D4-939B-52F4FCB33783}">
      <dgm:prSet/>
      <dgm:spPr/>
      <dgm:t>
        <a:bodyPr/>
        <a:lstStyle/>
        <a:p>
          <a:endParaRPr lang="en-US"/>
        </a:p>
      </dgm:t>
    </dgm:pt>
    <dgm:pt modelId="{DA304E54-7759-4FA4-A65C-D7F287D4D6F1}" type="sibTrans" cxnId="{C6946826-9375-42D4-939B-52F4FCB33783}">
      <dgm:prSet/>
      <dgm:spPr/>
      <dgm:t>
        <a:bodyPr/>
        <a:lstStyle/>
        <a:p>
          <a:endParaRPr lang="en-US"/>
        </a:p>
      </dgm:t>
    </dgm:pt>
    <dgm:pt modelId="{A41CCA38-3974-4E97-B191-87145A079291}">
      <dgm:prSet/>
      <dgm:spPr/>
      <dgm:t>
        <a:bodyPr/>
        <a:lstStyle/>
        <a:p>
          <a:r>
            <a:rPr lang="en-US"/>
            <a:t>Explore clustering or time-series forecasting in future work.</a:t>
          </a:r>
        </a:p>
      </dgm:t>
    </dgm:pt>
    <dgm:pt modelId="{E5540003-E2F4-4A0A-95C4-7393DBD81DB5}" type="parTrans" cxnId="{5F260BC8-7848-4F42-B466-940F5AE0A04B}">
      <dgm:prSet/>
      <dgm:spPr/>
      <dgm:t>
        <a:bodyPr/>
        <a:lstStyle/>
        <a:p>
          <a:endParaRPr lang="en-US"/>
        </a:p>
      </dgm:t>
    </dgm:pt>
    <dgm:pt modelId="{5A8EC900-E3B7-4CF7-8A9A-C1895017978E}" type="sibTrans" cxnId="{5F260BC8-7848-4F42-B466-940F5AE0A04B}">
      <dgm:prSet/>
      <dgm:spPr/>
      <dgm:t>
        <a:bodyPr/>
        <a:lstStyle/>
        <a:p>
          <a:endParaRPr lang="en-US"/>
        </a:p>
      </dgm:t>
    </dgm:pt>
    <dgm:pt modelId="{5C8C33C6-D59A-4215-AB7B-F3748B1212D0}" type="pres">
      <dgm:prSet presAssocID="{51EFBD01-B5B2-4388-B632-724117192AA5}" presName="diagram" presStyleCnt="0">
        <dgm:presLayoutVars>
          <dgm:dir/>
          <dgm:resizeHandles val="exact"/>
        </dgm:presLayoutVars>
      </dgm:prSet>
      <dgm:spPr/>
    </dgm:pt>
    <dgm:pt modelId="{0A5F645D-8D09-4935-BFB4-EE2B58E9F82B}" type="pres">
      <dgm:prSet presAssocID="{C88C1355-5E6D-4C07-9731-09745862C177}" presName="node" presStyleLbl="node1" presStyleIdx="0" presStyleCnt="3">
        <dgm:presLayoutVars>
          <dgm:bulletEnabled val="1"/>
        </dgm:presLayoutVars>
      </dgm:prSet>
      <dgm:spPr/>
    </dgm:pt>
    <dgm:pt modelId="{B0C98FAC-3AF5-4D48-9E60-A3C991F1B484}" type="pres">
      <dgm:prSet presAssocID="{485A4BD0-FCEA-4260-8F3B-3FDBF09E44B9}" presName="sibTrans" presStyleCnt="0"/>
      <dgm:spPr/>
    </dgm:pt>
    <dgm:pt modelId="{88D4369C-082F-47E7-8B13-8FC6FFB8BA63}" type="pres">
      <dgm:prSet presAssocID="{DB043324-D36C-4316-993F-564B57557515}" presName="node" presStyleLbl="node1" presStyleIdx="1" presStyleCnt="3">
        <dgm:presLayoutVars>
          <dgm:bulletEnabled val="1"/>
        </dgm:presLayoutVars>
      </dgm:prSet>
      <dgm:spPr/>
    </dgm:pt>
    <dgm:pt modelId="{B9119A8D-B516-4DED-9A9C-C8034EC15A7A}" type="pres">
      <dgm:prSet presAssocID="{DA304E54-7759-4FA4-A65C-D7F287D4D6F1}" presName="sibTrans" presStyleCnt="0"/>
      <dgm:spPr/>
    </dgm:pt>
    <dgm:pt modelId="{1592A314-DAFB-44FE-AD0D-EED001E7E5B7}" type="pres">
      <dgm:prSet presAssocID="{A41CCA38-3974-4E97-B191-87145A079291}" presName="node" presStyleLbl="node1" presStyleIdx="2" presStyleCnt="3">
        <dgm:presLayoutVars>
          <dgm:bulletEnabled val="1"/>
        </dgm:presLayoutVars>
      </dgm:prSet>
      <dgm:spPr/>
    </dgm:pt>
  </dgm:ptLst>
  <dgm:cxnLst>
    <dgm:cxn modelId="{C6946826-9375-42D4-939B-52F4FCB33783}" srcId="{51EFBD01-B5B2-4388-B632-724117192AA5}" destId="{DB043324-D36C-4316-993F-564B57557515}" srcOrd="1" destOrd="0" parTransId="{7F8FAE83-8938-44C3-B419-7FF0A8385FAA}" sibTransId="{DA304E54-7759-4FA4-A65C-D7F287D4D6F1}"/>
    <dgm:cxn modelId="{9337F27F-17F0-43F5-9428-CE63026B46A1}" type="presOf" srcId="{A41CCA38-3974-4E97-B191-87145A079291}" destId="{1592A314-DAFB-44FE-AD0D-EED001E7E5B7}" srcOrd="0" destOrd="0" presId="urn:microsoft.com/office/officeart/2005/8/layout/default"/>
    <dgm:cxn modelId="{B1A36B98-1CF0-4AA2-9827-D96996835419}" type="presOf" srcId="{DB043324-D36C-4316-993F-564B57557515}" destId="{88D4369C-082F-47E7-8B13-8FC6FFB8BA63}" srcOrd="0" destOrd="0" presId="urn:microsoft.com/office/officeart/2005/8/layout/default"/>
    <dgm:cxn modelId="{2975EBA7-A5F4-4181-A106-70592192EFD6}" srcId="{51EFBD01-B5B2-4388-B632-724117192AA5}" destId="{C88C1355-5E6D-4C07-9731-09745862C177}" srcOrd="0" destOrd="0" parTransId="{244EE943-D33D-40BD-B1B8-782BE7BA52AD}" sibTransId="{485A4BD0-FCEA-4260-8F3B-3FDBF09E44B9}"/>
    <dgm:cxn modelId="{5F260BC8-7848-4F42-B466-940F5AE0A04B}" srcId="{51EFBD01-B5B2-4388-B632-724117192AA5}" destId="{A41CCA38-3974-4E97-B191-87145A079291}" srcOrd="2" destOrd="0" parTransId="{E5540003-E2F4-4A0A-95C4-7393DBD81DB5}" sibTransId="{5A8EC900-E3B7-4CF7-8A9A-C1895017978E}"/>
    <dgm:cxn modelId="{86BFCCDD-D5E3-4525-8087-2EA093A6A1C7}" type="presOf" srcId="{51EFBD01-B5B2-4388-B632-724117192AA5}" destId="{5C8C33C6-D59A-4215-AB7B-F3748B1212D0}" srcOrd="0" destOrd="0" presId="urn:microsoft.com/office/officeart/2005/8/layout/default"/>
    <dgm:cxn modelId="{452759FD-3DDF-47F9-977D-2765E779F0B9}" type="presOf" srcId="{C88C1355-5E6D-4C07-9731-09745862C177}" destId="{0A5F645D-8D09-4935-BFB4-EE2B58E9F82B}" srcOrd="0" destOrd="0" presId="urn:microsoft.com/office/officeart/2005/8/layout/default"/>
    <dgm:cxn modelId="{17AB745B-D4B3-4413-AE43-DF49C8E50296}" type="presParOf" srcId="{5C8C33C6-D59A-4215-AB7B-F3748B1212D0}" destId="{0A5F645D-8D09-4935-BFB4-EE2B58E9F82B}" srcOrd="0" destOrd="0" presId="urn:microsoft.com/office/officeart/2005/8/layout/default"/>
    <dgm:cxn modelId="{2030ABDF-F8C7-498F-9F4C-83028658A73A}" type="presParOf" srcId="{5C8C33C6-D59A-4215-AB7B-F3748B1212D0}" destId="{B0C98FAC-3AF5-4D48-9E60-A3C991F1B484}" srcOrd="1" destOrd="0" presId="urn:microsoft.com/office/officeart/2005/8/layout/default"/>
    <dgm:cxn modelId="{4B79E938-5BA3-43AF-A2DD-7736A1DA24E7}" type="presParOf" srcId="{5C8C33C6-D59A-4215-AB7B-F3748B1212D0}" destId="{88D4369C-082F-47E7-8B13-8FC6FFB8BA63}" srcOrd="2" destOrd="0" presId="urn:microsoft.com/office/officeart/2005/8/layout/default"/>
    <dgm:cxn modelId="{7088DFCE-4927-4443-90E0-766368378E3C}" type="presParOf" srcId="{5C8C33C6-D59A-4215-AB7B-F3748B1212D0}" destId="{B9119A8D-B516-4DED-9A9C-C8034EC15A7A}" srcOrd="3" destOrd="0" presId="urn:microsoft.com/office/officeart/2005/8/layout/default"/>
    <dgm:cxn modelId="{966182A1-D2CC-49A5-B20F-FBDFFDB50925}" type="presParOf" srcId="{5C8C33C6-D59A-4215-AB7B-F3748B1212D0}" destId="{1592A314-DAFB-44FE-AD0D-EED001E7E5B7}"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0490A-EC68-496E-99B2-701CD422A2D2}">
      <dsp:nvSpPr>
        <dsp:cNvPr id="0" name=""/>
        <dsp:cNvSpPr/>
      </dsp:nvSpPr>
      <dsp:spPr>
        <a:xfrm>
          <a:off x="854169" y="1112218"/>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CE7936-079C-42B8-9DFE-0BCB5A195EAA}">
      <dsp:nvSpPr>
        <dsp:cNvPr id="0" name=""/>
        <dsp:cNvSpPr/>
      </dsp:nvSpPr>
      <dsp:spPr>
        <a:xfrm>
          <a:off x="981177" y="1239226"/>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D6F74A-986A-4898-A11A-A0C0327CB659}">
      <dsp:nvSpPr>
        <dsp:cNvPr id="0" name=""/>
        <dsp:cNvSpPr/>
      </dsp:nvSpPr>
      <dsp:spPr>
        <a:xfrm>
          <a:off x="1588570" y="1112218"/>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What this does:</a:t>
          </a:r>
          <a:endParaRPr lang="en-US" sz="1100" kern="1200"/>
        </a:p>
      </dsp:txBody>
      <dsp:txXfrm>
        <a:off x="1588570" y="1112218"/>
        <a:ext cx="1425599" cy="604800"/>
      </dsp:txXfrm>
    </dsp:sp>
    <dsp:sp modelId="{D5DD9A62-6F3B-4459-94A5-14DB200DCDE7}">
      <dsp:nvSpPr>
        <dsp:cNvPr id="0" name=""/>
        <dsp:cNvSpPr/>
      </dsp:nvSpPr>
      <dsp:spPr>
        <a:xfrm>
          <a:off x="854169" y="1967569"/>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00A1DD-FF44-41F6-80C6-8423B2A3A1CD}">
      <dsp:nvSpPr>
        <dsp:cNvPr id="0" name=""/>
        <dsp:cNvSpPr/>
      </dsp:nvSpPr>
      <dsp:spPr>
        <a:xfrm>
          <a:off x="981177" y="2094577"/>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821BF-66DB-42AB-90EA-AEBCC85ED780}">
      <dsp:nvSpPr>
        <dsp:cNvPr id="0" name=""/>
        <dsp:cNvSpPr/>
      </dsp:nvSpPr>
      <dsp:spPr>
        <a:xfrm>
          <a:off x="1588570" y="196756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Displays structure and basic summary statistics of the dataset including mean, min, max, and standard deviation.</a:t>
          </a:r>
          <a:br>
            <a:rPr lang="en-US" sz="1100" kern="1200"/>
          </a:br>
          <a:endParaRPr lang="en-US" sz="1100" kern="1200"/>
        </a:p>
      </dsp:txBody>
      <dsp:txXfrm>
        <a:off x="1588570" y="1967569"/>
        <a:ext cx="1425599" cy="60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688BA-4E84-4637-8299-1B399008CE18}">
      <dsp:nvSpPr>
        <dsp:cNvPr id="0" name=""/>
        <dsp:cNvSpPr/>
      </dsp:nvSpPr>
      <dsp:spPr>
        <a:xfrm>
          <a:off x="962" y="924430"/>
          <a:ext cx="3379189" cy="214578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4EFAFDF-386A-4D1C-9364-7F955B679176}">
      <dsp:nvSpPr>
        <dsp:cNvPr id="0" name=""/>
        <dsp:cNvSpPr/>
      </dsp:nvSpPr>
      <dsp:spPr>
        <a:xfrm>
          <a:off x="376428" y="1281122"/>
          <a:ext cx="3379189" cy="214578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Pearson correlation coefficient was weakly negative, and the p-value was &gt; 0.05, indicating the correlation is not statistically significant.</a:t>
          </a:r>
        </a:p>
      </dsp:txBody>
      <dsp:txXfrm>
        <a:off x="439276" y="1343970"/>
        <a:ext cx="3253493" cy="2020089"/>
      </dsp:txXfrm>
    </dsp:sp>
    <dsp:sp modelId="{D25528C5-741F-46F0-AC3F-3217057111DA}">
      <dsp:nvSpPr>
        <dsp:cNvPr id="0" name=""/>
        <dsp:cNvSpPr/>
      </dsp:nvSpPr>
      <dsp:spPr>
        <a:xfrm>
          <a:off x="4131082" y="924430"/>
          <a:ext cx="3379189" cy="214578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5826BFC-A6D1-4453-B4E9-C99166978276}">
      <dsp:nvSpPr>
        <dsp:cNvPr id="0" name=""/>
        <dsp:cNvSpPr/>
      </dsp:nvSpPr>
      <dsp:spPr>
        <a:xfrm>
          <a:off x="4506548" y="1281122"/>
          <a:ext cx="3379189" cy="214578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OLS regression model also produced a high p-value for the GDP coefficient, confirming that GDP alone does not significantly predict unemployment rate.</a:t>
          </a:r>
        </a:p>
      </dsp:txBody>
      <dsp:txXfrm>
        <a:off x="4569396" y="1343970"/>
        <a:ext cx="3253493" cy="2020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B1CA9-3497-49A4-903A-790706E6B41C}">
      <dsp:nvSpPr>
        <dsp:cNvPr id="0" name=""/>
        <dsp:cNvSpPr/>
      </dsp:nvSpPr>
      <dsp:spPr>
        <a:xfrm>
          <a:off x="0" y="581949"/>
          <a:ext cx="7886700" cy="7558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logarithmic transformation of GDP per capita (Log GDP) helped normalize the data for analysis.</a:t>
          </a:r>
        </a:p>
      </dsp:txBody>
      <dsp:txXfrm>
        <a:off x="36896" y="618845"/>
        <a:ext cx="7812908" cy="682028"/>
      </dsp:txXfrm>
    </dsp:sp>
    <dsp:sp modelId="{6EBCE0DA-5DAC-4FB9-BB0D-0FAB1B3EB5E3}">
      <dsp:nvSpPr>
        <dsp:cNvPr id="0" name=""/>
        <dsp:cNvSpPr/>
      </dsp:nvSpPr>
      <dsp:spPr>
        <a:xfrm>
          <a:off x="0" y="1392489"/>
          <a:ext cx="7886700" cy="7558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Visualizations such as scatter plots and regression lines showed a slight downward trend, indicating a potential negative relationship.</a:t>
          </a:r>
        </a:p>
      </dsp:txBody>
      <dsp:txXfrm>
        <a:off x="36896" y="1429385"/>
        <a:ext cx="7812908" cy="682028"/>
      </dsp:txXfrm>
    </dsp:sp>
    <dsp:sp modelId="{499BCE31-2826-4DA8-8DC5-3E416DA4491B}">
      <dsp:nvSpPr>
        <dsp:cNvPr id="0" name=""/>
        <dsp:cNvSpPr/>
      </dsp:nvSpPr>
      <dsp:spPr>
        <a:xfrm>
          <a:off x="0" y="2203029"/>
          <a:ext cx="7886700" cy="7558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Grouped boxplots revealed that countries in the middle GDP category often had the highest average unemployment rate, not necessarily the poorest.</a:t>
          </a:r>
        </a:p>
      </dsp:txBody>
      <dsp:txXfrm>
        <a:off x="36896" y="2239925"/>
        <a:ext cx="7812908" cy="682028"/>
      </dsp:txXfrm>
    </dsp:sp>
    <dsp:sp modelId="{E2F44425-303D-4139-8416-7039E54135E1}">
      <dsp:nvSpPr>
        <dsp:cNvPr id="0" name=""/>
        <dsp:cNvSpPr/>
      </dsp:nvSpPr>
      <dsp:spPr>
        <a:xfrm>
          <a:off x="0" y="3013569"/>
          <a:ext cx="7886700" cy="7558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Top/Bottom rankings highlighted real-world economic extremes and outliers.</a:t>
          </a:r>
        </a:p>
      </dsp:txBody>
      <dsp:txXfrm>
        <a:off x="36896" y="3050465"/>
        <a:ext cx="7812908" cy="6820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F645D-8D09-4935-BFB4-EE2B58E9F82B}">
      <dsp:nvSpPr>
        <dsp:cNvPr id="0" name=""/>
        <dsp:cNvSpPr/>
      </dsp:nvSpPr>
      <dsp:spPr>
        <a:xfrm>
          <a:off x="757092" y="1992"/>
          <a:ext cx="3034531" cy="1820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GDP alone doesn't explain unemployment well.</a:t>
          </a:r>
        </a:p>
      </dsp:txBody>
      <dsp:txXfrm>
        <a:off x="757092" y="1992"/>
        <a:ext cx="3034531" cy="1820718"/>
      </dsp:txXfrm>
    </dsp:sp>
    <dsp:sp modelId="{88D4369C-082F-47E7-8B13-8FC6FFB8BA63}">
      <dsp:nvSpPr>
        <dsp:cNvPr id="0" name=""/>
        <dsp:cNvSpPr/>
      </dsp:nvSpPr>
      <dsp:spPr>
        <a:xfrm>
          <a:off x="4095076" y="1992"/>
          <a:ext cx="3034531" cy="182071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More features like inflation, education, etc. needed.</a:t>
          </a:r>
        </a:p>
      </dsp:txBody>
      <dsp:txXfrm>
        <a:off x="4095076" y="1992"/>
        <a:ext cx="3034531" cy="1820718"/>
      </dsp:txXfrm>
    </dsp:sp>
    <dsp:sp modelId="{1592A314-DAFB-44FE-AD0D-EED001E7E5B7}">
      <dsp:nvSpPr>
        <dsp:cNvPr id="0" name=""/>
        <dsp:cNvSpPr/>
      </dsp:nvSpPr>
      <dsp:spPr>
        <a:xfrm>
          <a:off x="2426084" y="2126164"/>
          <a:ext cx="3034531" cy="182071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Explore clustering or time-series forecasting in future work.</a:t>
          </a:r>
        </a:p>
      </dsp:txBody>
      <dsp:txXfrm>
        <a:off x="2426084" y="2126164"/>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17845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951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4153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19843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2016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56835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66386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2101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71193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49987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5843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4/9/2025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9358982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396390"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396390"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86760"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4" name="Freeform: Shape 23">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86760"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6" name="Freeform: Shape 25">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3905" y="4529611"/>
            <a:ext cx="1820095"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Freeform: Shape 27">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3905" y="4529611"/>
            <a:ext cx="1820095"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Rectangle 29">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423" y="819446"/>
            <a:ext cx="6563528"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423" y="819446"/>
            <a:ext cx="6563528"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0236" y="727769"/>
            <a:ext cx="6563527"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853807" y="2002195"/>
            <a:ext cx="5588759" cy="2843702"/>
          </a:xfrm>
        </p:spPr>
        <p:txBody>
          <a:bodyPr>
            <a:normAutofit/>
          </a:bodyPr>
          <a:lstStyle/>
          <a:p>
            <a:r>
              <a:rPr lang="en-CA" sz="3300" b="1" dirty="0">
                <a:solidFill>
                  <a:schemeClr val="bg1"/>
                </a:solidFill>
              </a:rPr>
              <a:t>CS-2704 Data Analytics Using Python</a:t>
            </a:r>
            <a:br>
              <a:rPr lang="en-CA" sz="3300" b="1" dirty="0">
                <a:solidFill>
                  <a:schemeClr val="bg1"/>
                </a:solidFill>
              </a:rPr>
            </a:br>
            <a:br>
              <a:rPr lang="en-CA" sz="3300" dirty="0">
                <a:solidFill>
                  <a:schemeClr val="bg1"/>
                </a:solidFill>
              </a:rPr>
            </a:br>
            <a:r>
              <a:rPr lang="en-CA" sz="2400" dirty="0">
                <a:solidFill>
                  <a:schemeClr val="bg1"/>
                </a:solidFill>
              </a:rPr>
              <a:t>Team Name – Data Grinders</a:t>
            </a:r>
            <a:br>
              <a:rPr lang="en-CA" sz="2400" dirty="0">
                <a:solidFill>
                  <a:schemeClr val="bg1"/>
                </a:solidFill>
              </a:rPr>
            </a:br>
            <a:r>
              <a:rPr lang="en-CA" sz="2400" dirty="0">
                <a:solidFill>
                  <a:schemeClr val="bg1"/>
                </a:solidFill>
              </a:rPr>
              <a:t>Teams Members – Jaspinder Singh, Syed Owais Haider Kazmi, Nomaan Imran Saiyed</a:t>
            </a:r>
          </a:p>
        </p:txBody>
      </p:sp>
      <p:sp>
        <p:nvSpPr>
          <p:cNvPr id="36" name="Oval 35">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084" y="4786746"/>
            <a:ext cx="465545"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084" y="4786746"/>
            <a:ext cx="465545"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1A73DE4F-D39A-560A-C998-6C1CCB6605FC}"/>
              </a:ext>
            </a:extLst>
          </p:cNvPr>
          <p:cNvSpPr>
            <a:spLocks noGrp="1"/>
          </p:cNvSpPr>
          <p:nvPr>
            <p:ph type="title"/>
          </p:nvPr>
        </p:nvSpPr>
        <p:spPr>
          <a:xfrm>
            <a:off x="542925" y="509587"/>
            <a:ext cx="5736930" cy="742951"/>
          </a:xfrm>
        </p:spPr>
        <p:txBody>
          <a:bodyPr vert="horz" lIns="91440" tIns="45720" rIns="91440" bIns="45720" rtlCol="0" anchor="ctr">
            <a:normAutofit/>
          </a:bodyPr>
          <a:lstStyle/>
          <a:p>
            <a:r>
              <a:rPr lang="en-US" sz="3100" kern="1200">
                <a:solidFill>
                  <a:schemeClr val="tx1"/>
                </a:solidFill>
                <a:latin typeface="+mj-lt"/>
                <a:ea typeface="+mj-ea"/>
                <a:cs typeface="+mj-cs"/>
              </a:rPr>
              <a:t>The code for scatter plot</a:t>
            </a:r>
          </a:p>
        </p:txBody>
      </p:sp>
      <p:pic>
        <p:nvPicPr>
          <p:cNvPr id="4" name="Content Placeholder 3">
            <a:extLst>
              <a:ext uri="{FF2B5EF4-FFF2-40B4-BE49-F238E27FC236}">
                <a16:creationId xmlns:a16="http://schemas.microsoft.com/office/drawing/2014/main" id="{C203CCE5-4CA6-8E58-4A91-8638001F4DA6}"/>
              </a:ext>
            </a:extLst>
          </p:cNvPr>
          <p:cNvPicPr>
            <a:picLocks noGrp="1" noChangeAspect="1"/>
          </p:cNvPicPr>
          <p:nvPr>
            <p:ph idx="1"/>
          </p:nvPr>
        </p:nvPicPr>
        <p:blipFill>
          <a:blip r:embed="rId2"/>
          <a:stretch>
            <a:fillRect/>
          </a:stretch>
        </p:blipFill>
        <p:spPr>
          <a:xfrm>
            <a:off x="628650" y="2937839"/>
            <a:ext cx="7886700" cy="2126910"/>
          </a:xfrm>
          <a:prstGeom prst="rect">
            <a:avLst/>
          </a:prstGeom>
        </p:spPr>
      </p:pic>
      <p:sp>
        <p:nvSpPr>
          <p:cNvPr id="13" name="Freeform: Shape 12">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490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43DE55-5DC0-C3AC-DC7D-B6F591B882CE}"/>
              </a:ext>
            </a:extLst>
          </p:cNvPr>
          <p:cNvSpPr>
            <a:spLocks noGrp="1"/>
          </p:cNvSpPr>
          <p:nvPr>
            <p:ph type="title"/>
          </p:nvPr>
        </p:nvSpPr>
        <p:spPr>
          <a:xfrm>
            <a:off x="473202" y="502920"/>
            <a:ext cx="2564892" cy="1463040"/>
          </a:xfrm>
        </p:spPr>
        <p:txBody>
          <a:bodyPr anchor="ctr">
            <a:normAutofit/>
          </a:bodyPr>
          <a:lstStyle/>
          <a:p>
            <a:r>
              <a:rPr lang="en-US" sz="2300"/>
              <a:t>Step 6: Regression Plot - Log(GDP) vs Unemployment</a:t>
            </a:r>
            <a:endParaRPr lang="en-CA" sz="2300"/>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AD5E0CEF-EF64-B963-7EFA-5B90CFA9D838}"/>
              </a:ext>
            </a:extLst>
          </p:cNvPr>
          <p:cNvSpPr>
            <a:spLocks noGrp="1"/>
          </p:cNvSpPr>
          <p:nvPr>
            <p:ph idx="1"/>
          </p:nvPr>
        </p:nvSpPr>
        <p:spPr>
          <a:xfrm>
            <a:off x="3490721" y="502920"/>
            <a:ext cx="5170932" cy="1463040"/>
          </a:xfrm>
        </p:spPr>
        <p:txBody>
          <a:bodyPr anchor="ctr">
            <a:normAutofit fontScale="77500" lnSpcReduction="20000"/>
          </a:bodyPr>
          <a:lstStyle/>
          <a:p>
            <a:pPr marL="0" indent="0">
              <a:buNone/>
            </a:pPr>
            <a:br>
              <a:rPr lang="en-US" sz="2000" dirty="0"/>
            </a:br>
            <a:endParaRPr lang="en-US" sz="2000" dirty="0"/>
          </a:p>
          <a:p>
            <a:r>
              <a:rPr lang="en-US" sz="2600" dirty="0"/>
              <a:t>Adds a regression line to visualize the relationship between log-transformed GDP and unemployment rate. This transformation makes patterns clearer.</a:t>
            </a:r>
          </a:p>
          <a:p>
            <a:endParaRPr lang="en-US" sz="2000" dirty="0"/>
          </a:p>
          <a:p>
            <a:endParaRPr lang="en-US" sz="1900" dirty="0"/>
          </a:p>
        </p:txBody>
      </p:sp>
      <p:pic>
        <p:nvPicPr>
          <p:cNvPr id="4" name="Content Placeholder 3">
            <a:extLst>
              <a:ext uri="{FF2B5EF4-FFF2-40B4-BE49-F238E27FC236}">
                <a16:creationId xmlns:a16="http://schemas.microsoft.com/office/drawing/2014/main" id="{EB2C86E5-EBAF-7E7C-E58D-968B51D9743C}"/>
              </a:ext>
            </a:extLst>
          </p:cNvPr>
          <p:cNvPicPr>
            <a:picLocks noChangeAspect="1"/>
          </p:cNvPicPr>
          <p:nvPr/>
        </p:nvPicPr>
        <p:blipFill>
          <a:blip r:embed="rId2"/>
          <a:stretch>
            <a:fillRect/>
          </a:stretch>
        </p:blipFill>
        <p:spPr>
          <a:xfrm>
            <a:off x="1226202" y="2290936"/>
            <a:ext cx="6682451" cy="3959352"/>
          </a:xfrm>
          <a:prstGeom prst="rect">
            <a:avLst/>
          </a:prstGeom>
        </p:spPr>
      </p:pic>
    </p:spTree>
    <p:extLst>
      <p:ext uri="{BB962C8B-B14F-4D97-AF65-F5344CB8AC3E}">
        <p14:creationId xmlns:p14="http://schemas.microsoft.com/office/powerpoint/2010/main" val="233110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43E4D4CE-0B7F-32EE-8C49-CDFD96FC592C}"/>
              </a:ext>
            </a:extLst>
          </p:cNvPr>
          <p:cNvSpPr>
            <a:spLocks noGrp="1"/>
          </p:cNvSpPr>
          <p:nvPr>
            <p:ph type="title"/>
          </p:nvPr>
        </p:nvSpPr>
        <p:spPr>
          <a:xfrm>
            <a:off x="542925" y="509587"/>
            <a:ext cx="5736930" cy="742951"/>
          </a:xfrm>
        </p:spPr>
        <p:txBody>
          <a:bodyPr vert="horz" lIns="91440" tIns="45720" rIns="91440" bIns="45720" rtlCol="0" anchor="ctr">
            <a:normAutofit/>
          </a:bodyPr>
          <a:lstStyle/>
          <a:p>
            <a:r>
              <a:rPr lang="en-US" sz="3100" kern="1200">
                <a:solidFill>
                  <a:schemeClr val="tx1"/>
                </a:solidFill>
                <a:latin typeface="+mj-lt"/>
                <a:ea typeface="+mj-ea"/>
                <a:cs typeface="+mj-cs"/>
              </a:rPr>
              <a:t>The Code for Regression plot </a:t>
            </a:r>
          </a:p>
        </p:txBody>
      </p:sp>
      <p:pic>
        <p:nvPicPr>
          <p:cNvPr id="4" name="Content Placeholder 4">
            <a:extLst>
              <a:ext uri="{FF2B5EF4-FFF2-40B4-BE49-F238E27FC236}">
                <a16:creationId xmlns:a16="http://schemas.microsoft.com/office/drawing/2014/main" id="{F784D84C-1AFE-C386-7F21-35431920F9FB}"/>
              </a:ext>
            </a:extLst>
          </p:cNvPr>
          <p:cNvPicPr>
            <a:picLocks noGrp="1" noChangeAspect="1"/>
          </p:cNvPicPr>
          <p:nvPr>
            <p:ph idx="1"/>
          </p:nvPr>
        </p:nvPicPr>
        <p:blipFill>
          <a:blip r:embed="rId2"/>
          <a:stretch>
            <a:fillRect/>
          </a:stretch>
        </p:blipFill>
        <p:spPr>
          <a:xfrm>
            <a:off x="628650" y="3240387"/>
            <a:ext cx="7886700" cy="1521814"/>
          </a:xfrm>
          <a:prstGeom prst="rect">
            <a:avLst/>
          </a:prstGeom>
        </p:spPr>
      </p:pic>
      <p:sp>
        <p:nvSpPr>
          <p:cNvPr id="13" name="Freeform: Shape 12">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433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EE0CA9-7274-D73F-6DFC-BAA1CE034B3A}"/>
              </a:ext>
            </a:extLst>
          </p:cNvPr>
          <p:cNvSpPr>
            <a:spLocks noGrp="1"/>
          </p:cNvSpPr>
          <p:nvPr>
            <p:ph type="title"/>
          </p:nvPr>
        </p:nvSpPr>
        <p:spPr>
          <a:xfrm>
            <a:off x="473202" y="502920"/>
            <a:ext cx="2564892" cy="1463040"/>
          </a:xfrm>
        </p:spPr>
        <p:txBody>
          <a:bodyPr anchor="ctr">
            <a:normAutofit/>
          </a:bodyPr>
          <a:lstStyle/>
          <a:p>
            <a:r>
              <a:rPr lang="en-US" sz="3300"/>
              <a:t>Step 7: Boxplot by GDP Category</a:t>
            </a:r>
            <a:endParaRPr lang="en-CA" sz="3300"/>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60F635F-9603-8A4A-6745-3FC04FEA9763}"/>
              </a:ext>
            </a:extLst>
          </p:cNvPr>
          <p:cNvSpPr>
            <a:spLocks noGrp="1"/>
          </p:cNvSpPr>
          <p:nvPr>
            <p:ph idx="1"/>
          </p:nvPr>
        </p:nvSpPr>
        <p:spPr>
          <a:xfrm>
            <a:off x="3490721" y="502920"/>
            <a:ext cx="5170932" cy="1463040"/>
          </a:xfrm>
        </p:spPr>
        <p:txBody>
          <a:bodyPr anchor="ctr">
            <a:normAutofit/>
          </a:bodyPr>
          <a:lstStyle/>
          <a:p>
            <a:r>
              <a:rPr lang="en-US" sz="2000" dirty="0"/>
              <a:t>Divides countries into three categories based on GDP and visualizes unemployment spread. Interesting to see that 'Medium' GDP countries show the highest unemployment</a:t>
            </a:r>
            <a:endParaRPr lang="en-US" sz="1900" dirty="0"/>
          </a:p>
        </p:txBody>
      </p:sp>
      <p:pic>
        <p:nvPicPr>
          <p:cNvPr id="4" name="Content Placeholder 3">
            <a:extLst>
              <a:ext uri="{FF2B5EF4-FFF2-40B4-BE49-F238E27FC236}">
                <a16:creationId xmlns:a16="http://schemas.microsoft.com/office/drawing/2014/main" id="{3A595975-3C73-8A5B-BDE4-E67C8F5556FC}"/>
              </a:ext>
            </a:extLst>
          </p:cNvPr>
          <p:cNvPicPr>
            <a:picLocks noChangeAspect="1"/>
          </p:cNvPicPr>
          <p:nvPr/>
        </p:nvPicPr>
        <p:blipFill>
          <a:blip r:embed="rId2"/>
          <a:stretch>
            <a:fillRect/>
          </a:stretch>
        </p:blipFill>
        <p:spPr>
          <a:xfrm>
            <a:off x="1361474" y="2290936"/>
            <a:ext cx="6411907" cy="3959352"/>
          </a:xfrm>
          <a:prstGeom prst="rect">
            <a:avLst/>
          </a:prstGeom>
        </p:spPr>
      </p:pic>
    </p:spTree>
    <p:extLst>
      <p:ext uri="{BB962C8B-B14F-4D97-AF65-F5344CB8AC3E}">
        <p14:creationId xmlns:p14="http://schemas.microsoft.com/office/powerpoint/2010/main" val="690347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A4CED1BF-F046-786D-17E1-9F2C57B06B2E}"/>
              </a:ext>
            </a:extLst>
          </p:cNvPr>
          <p:cNvSpPr>
            <a:spLocks noGrp="1"/>
          </p:cNvSpPr>
          <p:nvPr>
            <p:ph type="title"/>
          </p:nvPr>
        </p:nvSpPr>
        <p:spPr>
          <a:xfrm>
            <a:off x="542925" y="509587"/>
            <a:ext cx="5736930" cy="742951"/>
          </a:xfrm>
        </p:spPr>
        <p:txBody>
          <a:bodyPr vert="horz" lIns="91440" tIns="45720" rIns="91440" bIns="45720" rtlCol="0" anchor="ctr">
            <a:normAutofit/>
          </a:bodyPr>
          <a:lstStyle/>
          <a:p>
            <a:r>
              <a:rPr lang="en-US" sz="3100" kern="1200">
                <a:solidFill>
                  <a:schemeClr val="tx1"/>
                </a:solidFill>
                <a:latin typeface="+mj-lt"/>
                <a:ea typeface="+mj-ea"/>
                <a:cs typeface="+mj-cs"/>
              </a:rPr>
              <a:t>The code for box plot</a:t>
            </a:r>
          </a:p>
        </p:txBody>
      </p:sp>
      <p:pic>
        <p:nvPicPr>
          <p:cNvPr id="4" name="Content Placeholder 4">
            <a:extLst>
              <a:ext uri="{FF2B5EF4-FFF2-40B4-BE49-F238E27FC236}">
                <a16:creationId xmlns:a16="http://schemas.microsoft.com/office/drawing/2014/main" id="{0B481EC0-CE52-EF63-664B-F80804954E3F}"/>
              </a:ext>
            </a:extLst>
          </p:cNvPr>
          <p:cNvPicPr>
            <a:picLocks noGrp="1" noChangeAspect="1"/>
          </p:cNvPicPr>
          <p:nvPr>
            <p:ph idx="1"/>
          </p:nvPr>
        </p:nvPicPr>
        <p:blipFill>
          <a:blip r:embed="rId2"/>
          <a:stretch>
            <a:fillRect/>
          </a:stretch>
        </p:blipFill>
        <p:spPr>
          <a:xfrm>
            <a:off x="628650" y="2963404"/>
            <a:ext cx="7886700" cy="2075779"/>
          </a:xfrm>
          <a:prstGeom prst="rect">
            <a:avLst/>
          </a:prstGeom>
        </p:spPr>
      </p:pic>
      <p:sp>
        <p:nvSpPr>
          <p:cNvPr id="13" name="Freeform: Shape 12">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238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EE1AD-7325-E793-CD9B-3BE5BDF1C78D}"/>
              </a:ext>
            </a:extLst>
          </p:cNvPr>
          <p:cNvSpPr>
            <a:spLocks noGrp="1"/>
          </p:cNvSpPr>
          <p:nvPr>
            <p:ph type="title"/>
          </p:nvPr>
        </p:nvSpPr>
        <p:spPr>
          <a:xfrm>
            <a:off x="473202" y="502920"/>
            <a:ext cx="2564892" cy="1463040"/>
          </a:xfrm>
        </p:spPr>
        <p:txBody>
          <a:bodyPr anchor="ctr">
            <a:normAutofit fontScale="90000"/>
          </a:bodyPr>
          <a:lstStyle/>
          <a:p>
            <a:r>
              <a:rPr lang="en-US" sz="3500"/>
              <a:t>Step 8:</a:t>
            </a:r>
            <a:r>
              <a:rPr lang="en-US" sz="2300"/>
              <a:t> </a:t>
            </a:r>
            <a:br>
              <a:rPr lang="en-US" sz="2300"/>
            </a:br>
            <a:r>
              <a:rPr lang="en-US" sz="2300"/>
              <a:t>Top &amp; Bottom 10 Countries by GDP &amp; Unemployment</a:t>
            </a:r>
            <a:endParaRPr lang="en-CA" sz="2300">
              <a:ea typeface="Calibri Light" panose="020F0302020204030204"/>
              <a:cs typeface="Calibri Light" panose="020F0302020204030204"/>
            </a:endParaRP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8DF9CC5A-9E49-9BF4-C917-65BD4A0B665C}"/>
              </a:ext>
            </a:extLst>
          </p:cNvPr>
          <p:cNvSpPr>
            <a:spLocks noGrp="1"/>
          </p:cNvSpPr>
          <p:nvPr>
            <p:ph idx="1"/>
          </p:nvPr>
        </p:nvSpPr>
        <p:spPr>
          <a:xfrm>
            <a:off x="3490721" y="502920"/>
            <a:ext cx="5170932" cy="1463040"/>
          </a:xfrm>
        </p:spPr>
        <p:txBody>
          <a:bodyPr anchor="ctr">
            <a:normAutofit/>
          </a:bodyPr>
          <a:lstStyle/>
          <a:p>
            <a:r>
              <a:rPr lang="en-US" sz="2000" dirty="0"/>
              <a:t>four bar charts showing the richest, poorest, highest, and lowest unemployment countries. Highlights global inequality and economic extremes.</a:t>
            </a:r>
          </a:p>
          <a:p>
            <a:endParaRPr lang="en-US" sz="1900" dirty="0"/>
          </a:p>
        </p:txBody>
      </p:sp>
      <p:pic>
        <p:nvPicPr>
          <p:cNvPr id="5" name="Content Placeholder 4">
            <a:extLst>
              <a:ext uri="{FF2B5EF4-FFF2-40B4-BE49-F238E27FC236}">
                <a16:creationId xmlns:a16="http://schemas.microsoft.com/office/drawing/2014/main" id="{F6541AE3-AAA2-2D7B-328C-7F4818D53612}"/>
              </a:ext>
            </a:extLst>
          </p:cNvPr>
          <p:cNvPicPr>
            <a:picLocks noChangeAspect="1"/>
          </p:cNvPicPr>
          <p:nvPr/>
        </p:nvPicPr>
        <p:blipFill>
          <a:blip r:embed="rId2"/>
          <a:stretch>
            <a:fillRect/>
          </a:stretch>
        </p:blipFill>
        <p:spPr>
          <a:xfrm>
            <a:off x="1374402" y="2290935"/>
            <a:ext cx="7091172" cy="4396527"/>
          </a:xfrm>
          <a:prstGeom prst="rect">
            <a:avLst/>
          </a:prstGeom>
        </p:spPr>
      </p:pic>
    </p:spTree>
    <p:extLst>
      <p:ext uri="{BB962C8B-B14F-4D97-AF65-F5344CB8AC3E}">
        <p14:creationId xmlns:p14="http://schemas.microsoft.com/office/powerpoint/2010/main" val="1902564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072F12B2-78BE-030B-63E1-883832A1189C}"/>
              </a:ext>
            </a:extLst>
          </p:cNvPr>
          <p:cNvSpPr>
            <a:spLocks noGrp="1"/>
          </p:cNvSpPr>
          <p:nvPr>
            <p:ph type="title"/>
          </p:nvPr>
        </p:nvSpPr>
        <p:spPr>
          <a:xfrm>
            <a:off x="542925" y="509587"/>
            <a:ext cx="5736930" cy="742951"/>
          </a:xfrm>
        </p:spPr>
        <p:txBody>
          <a:bodyPr vert="horz" lIns="91440" tIns="45720" rIns="91440" bIns="45720" rtlCol="0" anchor="ctr">
            <a:normAutofit/>
          </a:bodyPr>
          <a:lstStyle/>
          <a:p>
            <a:r>
              <a:rPr lang="en-US" sz="3100" kern="1200">
                <a:solidFill>
                  <a:schemeClr val="tx1"/>
                </a:solidFill>
                <a:latin typeface="+mj-lt"/>
                <a:ea typeface="+mj-ea"/>
                <a:cs typeface="+mj-cs"/>
              </a:rPr>
              <a:t>The code for bar charts</a:t>
            </a:r>
          </a:p>
        </p:txBody>
      </p:sp>
      <p:pic>
        <p:nvPicPr>
          <p:cNvPr id="5" name="Content Placeholder 4">
            <a:extLst>
              <a:ext uri="{FF2B5EF4-FFF2-40B4-BE49-F238E27FC236}">
                <a16:creationId xmlns:a16="http://schemas.microsoft.com/office/drawing/2014/main" id="{F879061D-3C8E-DF9F-5679-815A0C74AB9B}"/>
              </a:ext>
            </a:extLst>
          </p:cNvPr>
          <p:cNvPicPr>
            <a:picLocks noGrp="1" noChangeAspect="1"/>
          </p:cNvPicPr>
          <p:nvPr>
            <p:ph idx="1"/>
          </p:nvPr>
        </p:nvPicPr>
        <p:blipFill>
          <a:blip r:embed="rId2"/>
          <a:stretch>
            <a:fillRect/>
          </a:stretch>
        </p:blipFill>
        <p:spPr>
          <a:xfrm>
            <a:off x="628650" y="2573946"/>
            <a:ext cx="7886700" cy="2854695"/>
          </a:xfrm>
          <a:prstGeom prst="rect">
            <a:avLst/>
          </a:prstGeom>
        </p:spPr>
      </p:pic>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818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24461-264B-5C18-E518-9593A8005F87}"/>
              </a:ext>
            </a:extLst>
          </p:cNvPr>
          <p:cNvSpPr>
            <a:spLocks noGrp="1"/>
          </p:cNvSpPr>
          <p:nvPr>
            <p:ph type="title"/>
          </p:nvPr>
        </p:nvSpPr>
        <p:spPr>
          <a:xfrm>
            <a:off x="473202" y="502920"/>
            <a:ext cx="2564892" cy="1463040"/>
          </a:xfrm>
        </p:spPr>
        <p:txBody>
          <a:bodyPr anchor="ctr">
            <a:normAutofit/>
          </a:bodyPr>
          <a:lstStyle/>
          <a:p>
            <a:r>
              <a:rPr lang="en-CA" sz="3300"/>
              <a:t>Step 9: Linear Regression</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AC93BDC0-36F1-0254-F3EE-344F537748FD}"/>
              </a:ext>
            </a:extLst>
          </p:cNvPr>
          <p:cNvSpPr>
            <a:spLocks noGrp="1"/>
          </p:cNvSpPr>
          <p:nvPr>
            <p:ph idx="1"/>
          </p:nvPr>
        </p:nvSpPr>
        <p:spPr>
          <a:xfrm>
            <a:off x="3490721" y="502920"/>
            <a:ext cx="5170932" cy="1463040"/>
          </a:xfrm>
        </p:spPr>
        <p:txBody>
          <a:bodyPr anchor="ctr">
            <a:normAutofit/>
          </a:bodyPr>
          <a:lstStyle/>
          <a:p>
            <a:r>
              <a:rPr lang="en-US" sz="2400" dirty="0">
                <a:solidFill>
                  <a:srgbClr val="595959"/>
                </a:solidFill>
              </a:rPr>
              <a:t>Fits a linear model using Log(GDP) to predict unemployment. Plots actual vs predicted with regression line.</a:t>
            </a:r>
          </a:p>
          <a:p>
            <a:endParaRPr lang="en-US" sz="1900" dirty="0"/>
          </a:p>
        </p:txBody>
      </p:sp>
      <p:pic>
        <p:nvPicPr>
          <p:cNvPr id="4" name="Content Placeholder 3" descr="A graph of a graph with a red line&#10;&#10;AI-generated content may be incorrect.">
            <a:extLst>
              <a:ext uri="{FF2B5EF4-FFF2-40B4-BE49-F238E27FC236}">
                <a16:creationId xmlns:a16="http://schemas.microsoft.com/office/drawing/2014/main" id="{8BBB9E5F-E9E5-1393-AF80-5E6CC571E445}"/>
              </a:ext>
            </a:extLst>
          </p:cNvPr>
          <p:cNvPicPr>
            <a:picLocks noChangeAspect="1"/>
          </p:cNvPicPr>
          <p:nvPr/>
        </p:nvPicPr>
        <p:blipFill>
          <a:blip r:embed="rId2"/>
          <a:stretch>
            <a:fillRect/>
          </a:stretch>
        </p:blipFill>
        <p:spPr>
          <a:xfrm>
            <a:off x="1308702" y="2290936"/>
            <a:ext cx="6517452" cy="3959352"/>
          </a:xfrm>
          <a:prstGeom prst="rect">
            <a:avLst/>
          </a:prstGeom>
        </p:spPr>
      </p:pic>
    </p:spTree>
    <p:extLst>
      <p:ext uri="{BB962C8B-B14F-4D97-AF65-F5344CB8AC3E}">
        <p14:creationId xmlns:p14="http://schemas.microsoft.com/office/powerpoint/2010/main" val="66283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BD48B5-140D-D4D0-C173-BB052149DF85}"/>
              </a:ext>
            </a:extLst>
          </p:cNvPr>
          <p:cNvSpPr>
            <a:spLocks noGrp="1"/>
          </p:cNvSpPr>
          <p:nvPr>
            <p:ph type="title"/>
          </p:nvPr>
        </p:nvSpPr>
        <p:spPr>
          <a:xfrm>
            <a:off x="621506" y="494414"/>
            <a:ext cx="7900987" cy="817403"/>
          </a:xfrm>
        </p:spPr>
        <p:txBody>
          <a:bodyPr vert="horz" lIns="91440" tIns="45720" rIns="91440" bIns="45720" rtlCol="0" anchor="b">
            <a:normAutofit/>
          </a:bodyPr>
          <a:lstStyle/>
          <a:p>
            <a:pPr algn="ctr"/>
            <a:r>
              <a:rPr lang="en-US" sz="3100" kern="1200" dirty="0">
                <a:solidFill>
                  <a:schemeClr val="tx1"/>
                </a:solidFill>
                <a:latin typeface="+mj-lt"/>
                <a:ea typeface="+mj-ea"/>
                <a:cs typeface="+mj-cs"/>
              </a:rPr>
              <a:t>The Code for Linear Regression</a:t>
            </a:r>
          </a:p>
        </p:txBody>
      </p:sp>
      <p:pic>
        <p:nvPicPr>
          <p:cNvPr id="4" name="Content Placeholder 4" descr="A screen shot of a computer code&#10;&#10;AI-generated content may be incorrect.">
            <a:extLst>
              <a:ext uri="{FF2B5EF4-FFF2-40B4-BE49-F238E27FC236}">
                <a16:creationId xmlns:a16="http://schemas.microsoft.com/office/drawing/2014/main" id="{C8744436-6054-C556-72E0-074E1960A72A}"/>
              </a:ext>
            </a:extLst>
          </p:cNvPr>
          <p:cNvPicPr>
            <a:picLocks noGrp="1" noChangeAspect="1"/>
          </p:cNvPicPr>
          <p:nvPr>
            <p:ph idx="1"/>
          </p:nvPr>
        </p:nvPicPr>
        <p:blipFill>
          <a:blip r:embed="rId2"/>
          <a:stretch>
            <a:fillRect/>
          </a:stretch>
        </p:blipFill>
        <p:spPr>
          <a:xfrm>
            <a:off x="778742" y="2354239"/>
            <a:ext cx="7586515" cy="3948085"/>
          </a:xfrm>
          <a:prstGeom prst="rect">
            <a:avLst/>
          </a:prstGeom>
        </p:spPr>
      </p:pic>
    </p:spTree>
    <p:extLst>
      <p:ext uri="{BB962C8B-B14F-4D97-AF65-F5344CB8AC3E}">
        <p14:creationId xmlns:p14="http://schemas.microsoft.com/office/powerpoint/2010/main" val="2562496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67B36D-80F2-3C74-DD3F-704F5CE84083}"/>
              </a:ext>
            </a:extLst>
          </p:cNvPr>
          <p:cNvSpPr>
            <a:spLocks noGrp="1"/>
          </p:cNvSpPr>
          <p:nvPr>
            <p:ph type="title"/>
          </p:nvPr>
        </p:nvSpPr>
        <p:spPr>
          <a:xfrm>
            <a:off x="473202" y="502920"/>
            <a:ext cx="2564892" cy="1463040"/>
          </a:xfrm>
        </p:spPr>
        <p:txBody>
          <a:bodyPr anchor="ctr">
            <a:normAutofit/>
          </a:bodyPr>
          <a:lstStyle/>
          <a:p>
            <a:r>
              <a:rPr lang="en-CA" sz="3300"/>
              <a:t>Step 10: Polynomial Regression</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3A53CFA-DB0D-6D5C-3689-C349B4267752}"/>
              </a:ext>
            </a:extLst>
          </p:cNvPr>
          <p:cNvSpPr>
            <a:spLocks noGrp="1"/>
          </p:cNvSpPr>
          <p:nvPr>
            <p:ph idx="1"/>
          </p:nvPr>
        </p:nvSpPr>
        <p:spPr>
          <a:xfrm>
            <a:off x="3490721" y="502920"/>
            <a:ext cx="5170932" cy="1463040"/>
          </a:xfrm>
        </p:spPr>
        <p:txBody>
          <a:bodyPr anchor="ctr">
            <a:normAutofit/>
          </a:bodyPr>
          <a:lstStyle/>
          <a:p>
            <a:r>
              <a:rPr lang="en-US" sz="2000" dirty="0"/>
              <a:t>Fits a degree-2 polynomial to model non-linear trends between Log(GDP) and Unemployment. Better curve fitting.</a:t>
            </a:r>
          </a:p>
        </p:txBody>
      </p:sp>
      <p:pic>
        <p:nvPicPr>
          <p:cNvPr id="4" name="Content Placeholder 3" descr="A graph showing a green line&#10;&#10;AI-generated content may be incorrect.">
            <a:extLst>
              <a:ext uri="{FF2B5EF4-FFF2-40B4-BE49-F238E27FC236}">
                <a16:creationId xmlns:a16="http://schemas.microsoft.com/office/drawing/2014/main" id="{49CAEA76-AE10-38F0-D856-C7EFBC35C2ED}"/>
              </a:ext>
            </a:extLst>
          </p:cNvPr>
          <p:cNvPicPr>
            <a:picLocks noChangeAspect="1"/>
          </p:cNvPicPr>
          <p:nvPr/>
        </p:nvPicPr>
        <p:blipFill>
          <a:blip r:embed="rId2"/>
          <a:stretch>
            <a:fillRect/>
          </a:stretch>
        </p:blipFill>
        <p:spPr>
          <a:xfrm>
            <a:off x="1226202" y="2290936"/>
            <a:ext cx="6682451" cy="3959352"/>
          </a:xfrm>
          <a:prstGeom prst="rect">
            <a:avLst/>
          </a:prstGeom>
        </p:spPr>
      </p:pic>
    </p:spTree>
    <p:extLst>
      <p:ext uri="{BB962C8B-B14F-4D97-AF65-F5344CB8AC3E}">
        <p14:creationId xmlns:p14="http://schemas.microsoft.com/office/powerpoint/2010/main" val="2435410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1E525-6CE8-84BD-AF91-17701D814308}"/>
              </a:ext>
            </a:extLst>
          </p:cNvPr>
          <p:cNvSpPr>
            <a:spLocks noGrp="1"/>
          </p:cNvSpPr>
          <p:nvPr>
            <p:ph type="title"/>
          </p:nvPr>
        </p:nvSpPr>
        <p:spPr>
          <a:xfrm>
            <a:off x="840699" y="687480"/>
            <a:ext cx="5605629" cy="994172"/>
          </a:xfrm>
        </p:spPr>
        <p:txBody>
          <a:bodyPr>
            <a:normAutofit/>
          </a:bodyPr>
          <a:lstStyle/>
          <a:p>
            <a:r>
              <a:rPr lang="en-CA" sz="3850" dirty="0"/>
              <a:t>Hypothesis</a:t>
            </a:r>
          </a:p>
        </p:txBody>
      </p:sp>
      <p:sp>
        <p:nvSpPr>
          <p:cNvPr id="3" name="Content Placeholder 2">
            <a:extLst>
              <a:ext uri="{FF2B5EF4-FFF2-40B4-BE49-F238E27FC236}">
                <a16:creationId xmlns:a16="http://schemas.microsoft.com/office/drawing/2014/main" id="{E265D06A-46A0-53B5-8452-850433C9B6E8}"/>
              </a:ext>
            </a:extLst>
          </p:cNvPr>
          <p:cNvSpPr>
            <a:spLocks noGrp="1"/>
          </p:cNvSpPr>
          <p:nvPr>
            <p:ph idx="1"/>
          </p:nvPr>
        </p:nvSpPr>
        <p:spPr>
          <a:xfrm>
            <a:off x="852321" y="2227943"/>
            <a:ext cx="5033221" cy="3788227"/>
          </a:xfrm>
        </p:spPr>
        <p:txBody>
          <a:bodyPr anchor="ctr">
            <a:normAutofit/>
          </a:bodyPr>
          <a:lstStyle/>
          <a:p>
            <a:r>
              <a:rPr lang="en-US" sz="1900" dirty="0"/>
              <a:t>Null Hypothesis (H₀):There is no relationship between GDP per capita and unemployment rate. This means: GDP per capita does not influence or predict unemployment rate. Any observed pattern is due to random chance or other factors.</a:t>
            </a:r>
          </a:p>
          <a:p>
            <a:r>
              <a:rPr lang="en-CA" sz="1900" dirty="0"/>
              <a:t>Alternative Hypothesis (H₁):There is a significant relationship between GDP per capita and unemployment rate. This implies: GDP per capita does influence unemployment. Typically, you’re testing if higher GDP leads to lower unemployment (i.e., a negative correlation).</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Statistics">
            <a:extLst>
              <a:ext uri="{FF2B5EF4-FFF2-40B4-BE49-F238E27FC236}">
                <a16:creationId xmlns:a16="http://schemas.microsoft.com/office/drawing/2014/main" id="{ED5F32EE-D591-2F1E-5BBD-300835842A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16593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7BC8DA-0274-8A1B-DCC1-E2B1D9671A68}"/>
              </a:ext>
            </a:extLst>
          </p:cNvPr>
          <p:cNvSpPr>
            <a:spLocks noGrp="1"/>
          </p:cNvSpPr>
          <p:nvPr>
            <p:ph type="title"/>
          </p:nvPr>
        </p:nvSpPr>
        <p:spPr>
          <a:xfrm>
            <a:off x="621506" y="494414"/>
            <a:ext cx="7900987" cy="817403"/>
          </a:xfrm>
        </p:spPr>
        <p:txBody>
          <a:bodyPr vert="horz" lIns="91440" tIns="45720" rIns="91440" bIns="45720" rtlCol="0" anchor="b">
            <a:normAutofit/>
          </a:bodyPr>
          <a:lstStyle/>
          <a:p>
            <a:pPr algn="ctr"/>
            <a:r>
              <a:rPr lang="en-US" sz="3100" kern="1200">
                <a:solidFill>
                  <a:schemeClr val="tx1"/>
                </a:solidFill>
                <a:latin typeface="+mj-lt"/>
                <a:ea typeface="+mj-ea"/>
                <a:cs typeface="+mj-cs"/>
              </a:rPr>
              <a:t>The code for polynomial regression</a:t>
            </a:r>
          </a:p>
        </p:txBody>
      </p:sp>
      <p:pic>
        <p:nvPicPr>
          <p:cNvPr id="4" name="Content Placeholder 4" descr="A computer screen with text on it&#10;&#10;AI-generated content may be incorrect.">
            <a:extLst>
              <a:ext uri="{FF2B5EF4-FFF2-40B4-BE49-F238E27FC236}">
                <a16:creationId xmlns:a16="http://schemas.microsoft.com/office/drawing/2014/main" id="{5298B38A-2384-641A-D479-5C555FD76E8D}"/>
              </a:ext>
            </a:extLst>
          </p:cNvPr>
          <p:cNvPicPr>
            <a:picLocks noGrp="1" noChangeAspect="1"/>
          </p:cNvPicPr>
          <p:nvPr>
            <p:ph idx="1"/>
          </p:nvPr>
        </p:nvPicPr>
        <p:blipFill>
          <a:blip r:embed="rId2"/>
          <a:stretch>
            <a:fillRect/>
          </a:stretch>
        </p:blipFill>
        <p:spPr>
          <a:xfrm>
            <a:off x="613417" y="2082242"/>
            <a:ext cx="7907095" cy="4763981"/>
          </a:xfrm>
          <a:prstGeom prst="rect">
            <a:avLst/>
          </a:prstGeom>
        </p:spPr>
      </p:pic>
    </p:spTree>
    <p:extLst>
      <p:ext uri="{BB962C8B-B14F-4D97-AF65-F5344CB8AC3E}">
        <p14:creationId xmlns:p14="http://schemas.microsoft.com/office/powerpoint/2010/main" val="244310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86A9B-0AF3-7DED-A6CD-7871F3802587}"/>
              </a:ext>
            </a:extLst>
          </p:cNvPr>
          <p:cNvSpPr>
            <a:spLocks noGrp="1"/>
          </p:cNvSpPr>
          <p:nvPr>
            <p:ph type="title"/>
          </p:nvPr>
        </p:nvSpPr>
        <p:spPr>
          <a:xfrm>
            <a:off x="473202" y="502920"/>
            <a:ext cx="2564892" cy="1463040"/>
          </a:xfrm>
        </p:spPr>
        <p:txBody>
          <a:bodyPr anchor="ctr">
            <a:normAutofit/>
          </a:bodyPr>
          <a:lstStyle/>
          <a:p>
            <a:r>
              <a:rPr lang="en-US" sz="2900"/>
              <a:t>Step 11: Random Forest Regression</a:t>
            </a:r>
            <a:endParaRPr lang="en-CA" sz="2900"/>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140251A8-50AF-DB09-0FEF-3572B12D7856}"/>
              </a:ext>
            </a:extLst>
          </p:cNvPr>
          <p:cNvSpPr>
            <a:spLocks noGrp="1"/>
          </p:cNvSpPr>
          <p:nvPr>
            <p:ph idx="1"/>
          </p:nvPr>
        </p:nvSpPr>
        <p:spPr>
          <a:xfrm>
            <a:off x="3490721" y="502920"/>
            <a:ext cx="5170932" cy="1463040"/>
          </a:xfrm>
        </p:spPr>
        <p:txBody>
          <a:bodyPr anchor="ctr">
            <a:normAutofit/>
          </a:bodyPr>
          <a:lstStyle/>
          <a:p>
            <a:r>
              <a:rPr lang="en-US" sz="2000" dirty="0">
                <a:solidFill>
                  <a:srgbClr val="595959"/>
                </a:solidFill>
              </a:rPr>
              <a:t>Applies a Random Forest model to capture complex non-linearities. Visualizes prediction vs actual. Performs poorly.</a:t>
            </a:r>
          </a:p>
        </p:txBody>
      </p:sp>
      <p:pic>
        <p:nvPicPr>
          <p:cNvPr id="4" name="Content Placeholder 3">
            <a:extLst>
              <a:ext uri="{FF2B5EF4-FFF2-40B4-BE49-F238E27FC236}">
                <a16:creationId xmlns:a16="http://schemas.microsoft.com/office/drawing/2014/main" id="{31DB3CC9-7BB4-1D00-8F42-42164F8CDC7D}"/>
              </a:ext>
            </a:extLst>
          </p:cNvPr>
          <p:cNvPicPr>
            <a:picLocks noChangeAspect="1"/>
          </p:cNvPicPr>
          <p:nvPr/>
        </p:nvPicPr>
        <p:blipFill>
          <a:blip r:embed="rId2"/>
          <a:stretch>
            <a:fillRect/>
          </a:stretch>
        </p:blipFill>
        <p:spPr>
          <a:xfrm>
            <a:off x="2021220" y="2290936"/>
            <a:ext cx="5092415" cy="3959352"/>
          </a:xfrm>
          <a:prstGeom prst="rect">
            <a:avLst/>
          </a:prstGeom>
        </p:spPr>
      </p:pic>
    </p:spTree>
    <p:extLst>
      <p:ext uri="{BB962C8B-B14F-4D97-AF65-F5344CB8AC3E}">
        <p14:creationId xmlns:p14="http://schemas.microsoft.com/office/powerpoint/2010/main" val="211339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770D-B53A-2AA2-AC46-FEE844ADA35D}"/>
              </a:ext>
            </a:extLst>
          </p:cNvPr>
          <p:cNvSpPr>
            <a:spLocks noGrp="1"/>
          </p:cNvSpPr>
          <p:nvPr>
            <p:ph type="title"/>
          </p:nvPr>
        </p:nvSpPr>
        <p:spPr/>
        <p:txBody>
          <a:bodyPr/>
          <a:lstStyle/>
          <a:p>
            <a:r>
              <a:rPr lang="en-CA" dirty="0"/>
              <a:t>The Code for Random Forest Regression </a:t>
            </a:r>
          </a:p>
        </p:txBody>
      </p:sp>
      <p:pic>
        <p:nvPicPr>
          <p:cNvPr id="4" name="Content Placeholder 4">
            <a:extLst>
              <a:ext uri="{FF2B5EF4-FFF2-40B4-BE49-F238E27FC236}">
                <a16:creationId xmlns:a16="http://schemas.microsoft.com/office/drawing/2014/main" id="{2612ACEA-F330-C73A-3912-BBB627CB6F64}"/>
              </a:ext>
            </a:extLst>
          </p:cNvPr>
          <p:cNvPicPr>
            <a:picLocks noGrp="1" noChangeAspect="1"/>
          </p:cNvPicPr>
          <p:nvPr>
            <p:ph idx="1"/>
          </p:nvPr>
        </p:nvPicPr>
        <p:blipFill>
          <a:blip r:embed="rId2"/>
          <a:stretch>
            <a:fillRect/>
          </a:stretch>
        </p:blipFill>
        <p:spPr>
          <a:xfrm>
            <a:off x="792539" y="3120094"/>
            <a:ext cx="5982535" cy="1962424"/>
          </a:xfrm>
          <a:prstGeom prst="rect">
            <a:avLst/>
          </a:prstGeom>
        </p:spPr>
      </p:pic>
    </p:spTree>
    <p:extLst>
      <p:ext uri="{BB962C8B-B14F-4D97-AF65-F5344CB8AC3E}">
        <p14:creationId xmlns:p14="http://schemas.microsoft.com/office/powerpoint/2010/main" val="4092895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917067-94EF-9C1F-6603-D80DA0FD52F3}"/>
              </a:ext>
            </a:extLst>
          </p:cNvPr>
          <p:cNvSpPr>
            <a:spLocks noGrp="1"/>
          </p:cNvSpPr>
          <p:nvPr>
            <p:ph type="title"/>
          </p:nvPr>
        </p:nvSpPr>
        <p:spPr>
          <a:xfrm>
            <a:off x="963930" y="1050595"/>
            <a:ext cx="6056111" cy="1618489"/>
          </a:xfrm>
        </p:spPr>
        <p:txBody>
          <a:bodyPr anchor="ctr">
            <a:normAutofit/>
          </a:bodyPr>
          <a:lstStyle/>
          <a:p>
            <a:r>
              <a:rPr lang="en-CA" sz="5400"/>
              <a:t>Hypothesis Testing Using p-values</a:t>
            </a:r>
          </a:p>
        </p:txBody>
      </p:sp>
      <p:sp>
        <p:nvSpPr>
          <p:cNvPr id="19" name="Content Placeholder 2">
            <a:extLst>
              <a:ext uri="{FF2B5EF4-FFF2-40B4-BE49-F238E27FC236}">
                <a16:creationId xmlns:a16="http://schemas.microsoft.com/office/drawing/2014/main" id="{B453E233-7EAA-AD4A-9841-C3348A3A59A4}"/>
              </a:ext>
            </a:extLst>
          </p:cNvPr>
          <p:cNvSpPr>
            <a:spLocks noGrp="1"/>
          </p:cNvSpPr>
          <p:nvPr>
            <p:ph idx="1"/>
          </p:nvPr>
        </p:nvSpPr>
        <p:spPr>
          <a:xfrm>
            <a:off x="963930" y="2969469"/>
            <a:ext cx="6056111" cy="2800395"/>
          </a:xfrm>
        </p:spPr>
        <p:txBody>
          <a:bodyPr anchor="t">
            <a:normAutofit/>
          </a:bodyPr>
          <a:lstStyle/>
          <a:p>
            <a:pPr marL="0" indent="0">
              <a:buNone/>
            </a:pPr>
            <a:r>
              <a:rPr lang="en-US" sz="1500" dirty="0"/>
              <a:t>Null Hypothesis (H₀): There is no relationship between GDP per capita and unemployment rate.</a:t>
            </a:r>
          </a:p>
          <a:p>
            <a:pPr marL="0" indent="0">
              <a:buNone/>
            </a:pPr>
            <a:r>
              <a:rPr lang="en-US" sz="1500" dirty="0"/>
              <a:t>Alternative Hypothesis (H₁): There is a significant relationship (expected to be negative).</a:t>
            </a:r>
          </a:p>
          <a:p>
            <a:endParaRPr lang="en-US" sz="1500" dirty="0"/>
          </a:p>
          <a:p>
            <a:pPr marL="0" indent="0">
              <a:buNone/>
            </a:pPr>
            <a:r>
              <a:rPr lang="en-US" sz="1500" dirty="0"/>
              <a:t>We will test this using:</a:t>
            </a:r>
          </a:p>
          <a:p>
            <a:r>
              <a:rPr lang="en-US" sz="1500" dirty="0"/>
              <a:t>Pearson correlation test</a:t>
            </a:r>
          </a:p>
          <a:p>
            <a:r>
              <a:rPr lang="en-US" sz="1500" dirty="0"/>
              <a:t>p-value from OLS linear regression</a:t>
            </a:r>
            <a:endParaRPr lang="en-CA" sz="1500" dirty="0"/>
          </a:p>
        </p:txBody>
      </p:sp>
    </p:spTree>
    <p:extLst>
      <p:ext uri="{BB962C8B-B14F-4D97-AF65-F5344CB8AC3E}">
        <p14:creationId xmlns:p14="http://schemas.microsoft.com/office/powerpoint/2010/main" val="2268303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EF87-A782-E2D3-DC1D-1237376164E0}"/>
              </a:ext>
            </a:extLst>
          </p:cNvPr>
          <p:cNvSpPr>
            <a:spLocks noGrp="1"/>
          </p:cNvSpPr>
          <p:nvPr>
            <p:ph type="title"/>
          </p:nvPr>
        </p:nvSpPr>
        <p:spPr/>
        <p:txBody>
          <a:bodyPr/>
          <a:lstStyle/>
          <a:p>
            <a:r>
              <a:rPr lang="en-CA" dirty="0"/>
              <a:t>Pearson correlation test</a:t>
            </a:r>
          </a:p>
        </p:txBody>
      </p:sp>
      <p:pic>
        <p:nvPicPr>
          <p:cNvPr id="6" name="Content Placeholder 5">
            <a:extLst>
              <a:ext uri="{FF2B5EF4-FFF2-40B4-BE49-F238E27FC236}">
                <a16:creationId xmlns:a16="http://schemas.microsoft.com/office/drawing/2014/main" id="{613A71F3-0AEC-C219-0FE2-7D5CEFF37C24}"/>
              </a:ext>
            </a:extLst>
          </p:cNvPr>
          <p:cNvPicPr>
            <a:picLocks noGrp="1" noChangeAspect="1"/>
          </p:cNvPicPr>
          <p:nvPr>
            <p:ph sz="half" idx="1"/>
          </p:nvPr>
        </p:nvPicPr>
        <p:blipFill>
          <a:blip r:embed="rId2"/>
          <a:stretch>
            <a:fillRect/>
          </a:stretch>
        </p:blipFill>
        <p:spPr>
          <a:xfrm>
            <a:off x="496375" y="1776605"/>
            <a:ext cx="8151249" cy="2053210"/>
          </a:xfrm>
        </p:spPr>
      </p:pic>
      <p:pic>
        <p:nvPicPr>
          <p:cNvPr id="8" name="Content Placeholder 7">
            <a:extLst>
              <a:ext uri="{FF2B5EF4-FFF2-40B4-BE49-F238E27FC236}">
                <a16:creationId xmlns:a16="http://schemas.microsoft.com/office/drawing/2014/main" id="{E5AAD932-CF55-5C97-913A-3E2AED372320}"/>
              </a:ext>
            </a:extLst>
          </p:cNvPr>
          <p:cNvPicPr>
            <a:picLocks noGrp="1" noChangeAspect="1"/>
          </p:cNvPicPr>
          <p:nvPr>
            <p:ph sz="half" idx="2"/>
          </p:nvPr>
        </p:nvPicPr>
        <p:blipFill>
          <a:blip r:embed="rId3"/>
          <a:stretch>
            <a:fillRect/>
          </a:stretch>
        </p:blipFill>
        <p:spPr>
          <a:xfrm>
            <a:off x="913449" y="4798143"/>
            <a:ext cx="7317102" cy="1016846"/>
          </a:xfrm>
        </p:spPr>
      </p:pic>
    </p:spTree>
    <p:extLst>
      <p:ext uri="{BB962C8B-B14F-4D97-AF65-F5344CB8AC3E}">
        <p14:creationId xmlns:p14="http://schemas.microsoft.com/office/powerpoint/2010/main" val="4195670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66DCB-04F4-B7BA-8395-2C3C0E506BE4}"/>
              </a:ext>
            </a:extLst>
          </p:cNvPr>
          <p:cNvSpPr>
            <a:spLocks noGrp="1"/>
          </p:cNvSpPr>
          <p:nvPr>
            <p:ph type="title"/>
          </p:nvPr>
        </p:nvSpPr>
        <p:spPr/>
        <p:txBody>
          <a:bodyPr/>
          <a:lstStyle/>
          <a:p>
            <a:r>
              <a:rPr lang="en-CA" dirty="0"/>
              <a:t>OLS Linear Regression</a:t>
            </a:r>
          </a:p>
        </p:txBody>
      </p:sp>
      <p:pic>
        <p:nvPicPr>
          <p:cNvPr id="5" name="Content Placeholder 4">
            <a:extLst>
              <a:ext uri="{FF2B5EF4-FFF2-40B4-BE49-F238E27FC236}">
                <a16:creationId xmlns:a16="http://schemas.microsoft.com/office/drawing/2014/main" id="{354F7740-7F2A-3F82-2BDB-53902F5C3709}"/>
              </a:ext>
            </a:extLst>
          </p:cNvPr>
          <p:cNvPicPr>
            <a:picLocks noGrp="1" noChangeAspect="1"/>
          </p:cNvPicPr>
          <p:nvPr>
            <p:ph idx="1"/>
          </p:nvPr>
        </p:nvPicPr>
        <p:blipFill>
          <a:blip r:embed="rId2"/>
          <a:stretch>
            <a:fillRect/>
          </a:stretch>
        </p:blipFill>
        <p:spPr>
          <a:xfrm>
            <a:off x="1276064" y="3212555"/>
            <a:ext cx="6591871" cy="1577477"/>
          </a:xfrm>
        </p:spPr>
      </p:pic>
    </p:spTree>
    <p:extLst>
      <p:ext uri="{BB962C8B-B14F-4D97-AF65-F5344CB8AC3E}">
        <p14:creationId xmlns:p14="http://schemas.microsoft.com/office/powerpoint/2010/main" val="27893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C38BCD7C-35B9-A841-8C59-42D58083C8B7}"/>
              </a:ext>
            </a:extLst>
          </p:cNvPr>
          <p:cNvSpPr>
            <a:spLocks noGrp="1"/>
          </p:cNvSpPr>
          <p:nvPr>
            <p:ph type="title"/>
          </p:nvPr>
        </p:nvSpPr>
        <p:spPr>
          <a:xfrm>
            <a:off x="542925" y="509587"/>
            <a:ext cx="5736930" cy="742951"/>
          </a:xfrm>
        </p:spPr>
        <p:txBody>
          <a:bodyPr vert="horz" lIns="91440" tIns="45720" rIns="91440" bIns="45720" rtlCol="0" anchor="ctr">
            <a:normAutofit/>
          </a:bodyPr>
          <a:lstStyle/>
          <a:p>
            <a:r>
              <a:rPr lang="en-US" sz="3100" kern="1200">
                <a:solidFill>
                  <a:schemeClr val="tx1"/>
                </a:solidFill>
                <a:latin typeface="+mj-lt"/>
                <a:ea typeface="+mj-ea"/>
                <a:cs typeface="+mj-cs"/>
              </a:rPr>
              <a:t>Result of OLS Linear Regression</a:t>
            </a:r>
          </a:p>
        </p:txBody>
      </p:sp>
      <p:pic>
        <p:nvPicPr>
          <p:cNvPr id="5" name="Content Placeholder 4">
            <a:extLst>
              <a:ext uri="{FF2B5EF4-FFF2-40B4-BE49-F238E27FC236}">
                <a16:creationId xmlns:a16="http://schemas.microsoft.com/office/drawing/2014/main" id="{6EEF4616-55B2-F2CC-6D7C-5B073E85599C}"/>
              </a:ext>
            </a:extLst>
          </p:cNvPr>
          <p:cNvPicPr>
            <a:picLocks noGrp="1" noChangeAspect="1"/>
          </p:cNvPicPr>
          <p:nvPr>
            <p:ph idx="1"/>
          </p:nvPr>
        </p:nvPicPr>
        <p:blipFill>
          <a:blip r:embed="rId2"/>
          <a:stretch>
            <a:fillRect/>
          </a:stretch>
        </p:blipFill>
        <p:spPr>
          <a:xfrm>
            <a:off x="1317047" y="2072640"/>
            <a:ext cx="6500998" cy="4128135"/>
          </a:xfrm>
          <a:prstGeom prst="rect">
            <a:avLst/>
          </a:prstGeom>
        </p:spPr>
      </p:pic>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702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1EF008-C19F-8BEE-3692-772E00E781A1}"/>
              </a:ext>
            </a:extLst>
          </p:cNvPr>
          <p:cNvPicPr>
            <a:picLocks noChangeAspect="1"/>
          </p:cNvPicPr>
          <p:nvPr/>
        </p:nvPicPr>
        <p:blipFill>
          <a:blip r:embed="rId2">
            <a:duotone>
              <a:schemeClr val="bg2">
                <a:shade val="45000"/>
                <a:satMod val="135000"/>
              </a:schemeClr>
              <a:prstClr val="white"/>
            </a:duotone>
          </a:blip>
          <a:srcRect/>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AC1E9-0828-1897-1AAE-F39F39B49A59}"/>
              </a:ext>
            </a:extLst>
          </p:cNvPr>
          <p:cNvSpPr>
            <a:spLocks noGrp="1"/>
          </p:cNvSpPr>
          <p:nvPr>
            <p:ph type="title"/>
          </p:nvPr>
        </p:nvSpPr>
        <p:spPr>
          <a:xfrm>
            <a:off x="628650" y="365125"/>
            <a:ext cx="7886700" cy="1325563"/>
          </a:xfrm>
        </p:spPr>
        <p:txBody>
          <a:bodyPr>
            <a:normAutofit/>
          </a:bodyPr>
          <a:lstStyle/>
          <a:p>
            <a:r>
              <a:rPr lang="en-CA" dirty="0"/>
              <a:t>Result of Hypothesis Testing</a:t>
            </a:r>
          </a:p>
        </p:txBody>
      </p:sp>
      <p:graphicFrame>
        <p:nvGraphicFramePr>
          <p:cNvPr id="5" name="Content Placeholder 2">
            <a:extLst>
              <a:ext uri="{FF2B5EF4-FFF2-40B4-BE49-F238E27FC236}">
                <a16:creationId xmlns:a16="http://schemas.microsoft.com/office/drawing/2014/main" id="{1B39E249-F075-3EF9-F68A-5076499F3FF6}"/>
              </a:ext>
            </a:extLst>
          </p:cNvPr>
          <p:cNvGraphicFramePr>
            <a:graphicFrameLocks noGrp="1"/>
          </p:cNvGraphicFramePr>
          <p:nvPr>
            <p:ph idx="1"/>
            <p:extLst>
              <p:ext uri="{D42A27DB-BD31-4B8C-83A1-F6EECF244321}">
                <p14:modId xmlns:p14="http://schemas.microsoft.com/office/powerpoint/2010/main" val="400601353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240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EDADDB-49F5-6980-87F9-8AF255FAC909}"/>
              </a:ext>
            </a:extLst>
          </p:cNvPr>
          <p:cNvPicPr>
            <a:picLocks noChangeAspect="1"/>
          </p:cNvPicPr>
          <p:nvPr/>
        </p:nvPicPr>
        <p:blipFill>
          <a:blip r:embed="rId2">
            <a:duotone>
              <a:schemeClr val="bg2">
                <a:shade val="45000"/>
                <a:satMod val="135000"/>
              </a:schemeClr>
              <a:prstClr val="white"/>
            </a:duotone>
          </a:blip>
          <a:srcRect r="10999" b="-1"/>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F1F9E-C44E-9C0F-AD8C-9779CDB2B15E}"/>
              </a:ext>
            </a:extLst>
          </p:cNvPr>
          <p:cNvSpPr>
            <a:spLocks noGrp="1"/>
          </p:cNvSpPr>
          <p:nvPr>
            <p:ph type="title"/>
          </p:nvPr>
        </p:nvSpPr>
        <p:spPr>
          <a:xfrm>
            <a:off x="628650" y="365125"/>
            <a:ext cx="7886700" cy="1325563"/>
          </a:xfrm>
        </p:spPr>
        <p:txBody>
          <a:bodyPr>
            <a:normAutofit/>
          </a:bodyPr>
          <a:lstStyle/>
          <a:p>
            <a:r>
              <a:rPr lang="en-CA" dirty="0"/>
              <a:t>Key Findings</a:t>
            </a:r>
          </a:p>
        </p:txBody>
      </p:sp>
      <p:graphicFrame>
        <p:nvGraphicFramePr>
          <p:cNvPr id="5" name="Content Placeholder 2">
            <a:extLst>
              <a:ext uri="{FF2B5EF4-FFF2-40B4-BE49-F238E27FC236}">
                <a16:creationId xmlns:a16="http://schemas.microsoft.com/office/drawing/2014/main" id="{5DE1778A-6EE4-3FC1-45D9-95DD2F6248E7}"/>
              </a:ext>
            </a:extLst>
          </p:cNvPr>
          <p:cNvGraphicFramePr>
            <a:graphicFrameLocks noGrp="1"/>
          </p:cNvGraphicFramePr>
          <p:nvPr>
            <p:ph idx="1"/>
            <p:extLst>
              <p:ext uri="{D42A27DB-BD31-4B8C-83A1-F6EECF244321}">
                <p14:modId xmlns:p14="http://schemas.microsoft.com/office/powerpoint/2010/main" val="9864191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4715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11896FD0-EF23-4A9A-862B-13DC4A79C3AD}"/>
              </a:ext>
            </a:extLst>
          </p:cNvPr>
          <p:cNvPicPr>
            <a:picLocks noChangeAspect="1"/>
          </p:cNvPicPr>
          <p:nvPr/>
        </p:nvPicPr>
        <p:blipFill>
          <a:blip r:embed="rId2">
            <a:duotone>
              <a:schemeClr val="bg2">
                <a:shade val="45000"/>
                <a:satMod val="135000"/>
              </a:schemeClr>
              <a:prstClr val="white"/>
            </a:duotone>
          </a:blip>
          <a:srcRect r="10999" b="-1"/>
          <a:stretch/>
        </p:blipFill>
        <p:spPr>
          <a:xfrm>
            <a:off x="20" y="10"/>
            <a:ext cx="9143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3556B-3B1C-9E85-6DC5-702CEB622B16}"/>
              </a:ext>
            </a:extLst>
          </p:cNvPr>
          <p:cNvSpPr>
            <a:spLocks noGrp="1"/>
          </p:cNvSpPr>
          <p:nvPr>
            <p:ph type="title"/>
          </p:nvPr>
        </p:nvSpPr>
        <p:spPr>
          <a:xfrm>
            <a:off x="628650" y="365125"/>
            <a:ext cx="7886700" cy="1325563"/>
          </a:xfrm>
        </p:spPr>
        <p:txBody>
          <a:bodyPr>
            <a:normAutofit/>
          </a:bodyPr>
          <a:lstStyle/>
          <a:p>
            <a:r>
              <a:rPr lang="en-CA" dirty="0"/>
              <a:t>Final Interpretations</a:t>
            </a:r>
          </a:p>
        </p:txBody>
      </p:sp>
      <p:sp>
        <p:nvSpPr>
          <p:cNvPr id="3" name="Content Placeholder 2">
            <a:extLst>
              <a:ext uri="{FF2B5EF4-FFF2-40B4-BE49-F238E27FC236}">
                <a16:creationId xmlns:a16="http://schemas.microsoft.com/office/drawing/2014/main" id="{9CB29504-DF6D-000D-B3D9-0C246B61323B}"/>
              </a:ext>
            </a:extLst>
          </p:cNvPr>
          <p:cNvSpPr>
            <a:spLocks noGrp="1"/>
          </p:cNvSpPr>
          <p:nvPr>
            <p:ph idx="1"/>
          </p:nvPr>
        </p:nvSpPr>
        <p:spPr>
          <a:xfrm>
            <a:off x="628650" y="1825625"/>
            <a:ext cx="7886700" cy="4351338"/>
          </a:xfrm>
        </p:spPr>
        <p:txBody>
          <a:bodyPr>
            <a:normAutofit/>
          </a:bodyPr>
          <a:lstStyle/>
          <a:p>
            <a:r>
              <a:rPr lang="en-US" dirty="0"/>
              <a:t>We fail to reject the null hypothesis.</a:t>
            </a:r>
          </a:p>
          <a:p>
            <a:r>
              <a:rPr lang="en-US" dirty="0"/>
              <a:t>There is no statistically significant relationship between GDP per capita and unemployment rate when using global data across countries.</a:t>
            </a:r>
            <a:endParaRPr lang="en-CA" dirty="0"/>
          </a:p>
        </p:txBody>
      </p:sp>
    </p:spTree>
    <p:extLst>
      <p:ext uri="{BB962C8B-B14F-4D97-AF65-F5344CB8AC3E}">
        <p14:creationId xmlns:p14="http://schemas.microsoft.com/office/powerpoint/2010/main" val="244191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9138" y="4848892"/>
            <a:ext cx="3112935" cy="1800165"/>
          </a:xfrm>
        </p:spPr>
        <p:txBody>
          <a:bodyPr anchor="t">
            <a:normAutofit/>
          </a:bodyPr>
          <a:lstStyle/>
          <a:p>
            <a:pPr algn="r"/>
            <a:r>
              <a:rPr lang="en-US" sz="3500" dirty="0"/>
              <a:t>Step 1: Import Required Libraries</a:t>
            </a:r>
          </a:p>
        </p:txBody>
      </p:sp>
      <p:pic>
        <p:nvPicPr>
          <p:cNvPr id="5" name="Picture 4">
            <a:extLst>
              <a:ext uri="{FF2B5EF4-FFF2-40B4-BE49-F238E27FC236}">
                <a16:creationId xmlns:a16="http://schemas.microsoft.com/office/drawing/2014/main" id="{783BAAD6-462B-A430-A59D-09E980A15DCD}"/>
              </a:ext>
            </a:extLst>
          </p:cNvPr>
          <p:cNvPicPr>
            <a:picLocks noChangeAspect="1"/>
          </p:cNvPicPr>
          <p:nvPr/>
        </p:nvPicPr>
        <p:blipFill>
          <a:blip r:embed="rId2"/>
          <a:srcRect t="897" r="1" b="1"/>
          <a:stretch/>
        </p:blipFill>
        <p:spPr>
          <a:xfrm>
            <a:off x="184455" y="457200"/>
            <a:ext cx="8948956" cy="3662516"/>
          </a:xfrm>
          <a:prstGeom prst="rect">
            <a:avLst/>
          </a:prstGeom>
        </p:spPr>
      </p:pic>
      <p:sp>
        <p:nvSpPr>
          <p:cNvPr id="3" name="Content Placeholder 2"/>
          <p:cNvSpPr>
            <a:spLocks noGrp="1"/>
          </p:cNvSpPr>
          <p:nvPr>
            <p:ph idx="1"/>
          </p:nvPr>
        </p:nvSpPr>
        <p:spPr>
          <a:xfrm>
            <a:off x="3934811" y="4839062"/>
            <a:ext cx="4676451" cy="1800164"/>
          </a:xfrm>
        </p:spPr>
        <p:txBody>
          <a:bodyPr anchor="t">
            <a:normAutofit/>
          </a:bodyPr>
          <a:lstStyle/>
          <a:p>
            <a:pPr marL="0" indent="0">
              <a:buNone/>
            </a:pPr>
            <a:br>
              <a:rPr lang="en-US" sz="1700" dirty="0"/>
            </a:br>
            <a:r>
              <a:rPr lang="en-US" sz="1700" dirty="0"/>
              <a:t>📝</a:t>
            </a:r>
            <a:r>
              <a:rPr lang="en-US" sz="1700"/>
              <a:t> </a:t>
            </a:r>
            <a:r>
              <a:rPr lang="en-US" sz="2300"/>
              <a:t>What this does:</a:t>
            </a:r>
            <a:br>
              <a:rPr lang="en-US" sz="1700" dirty="0"/>
            </a:br>
            <a:r>
              <a:rPr lang="en-US" sz="1700" dirty="0"/>
              <a:t>These are the foundational Python libraries for data manipulation (pandas, </a:t>
            </a:r>
            <a:r>
              <a:rPr lang="en-US" sz="1700" dirty="0" err="1"/>
              <a:t>numpy</a:t>
            </a:r>
            <a:r>
              <a:rPr lang="en-US" sz="1700" dirty="0"/>
              <a:t>), visualization (matplotlib, seaborn), and regression modeling (</a:t>
            </a:r>
            <a:r>
              <a:rPr lang="en-US" sz="1700" dirty="0" err="1"/>
              <a:t>sklearn</a:t>
            </a:r>
            <a:r>
              <a:rPr lang="en-US" sz="1700" dirty="0"/>
              <a:t>, </a:t>
            </a:r>
            <a:r>
              <a:rPr lang="en-US" sz="1700" dirty="0" err="1"/>
              <a:t>statsmodels</a:t>
            </a:r>
            <a:r>
              <a:rPr lang="en-US" sz="1700" dirty="0"/>
              <a:t>).</a:t>
            </a:r>
          </a:p>
        </p:txBody>
      </p:sp>
      <p:sp>
        <p:nvSpPr>
          <p:cNvPr id="12" name="Rectangle 1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9143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6406115"/>
            <a:ext cx="3057523"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19824-6328-E50D-A711-3F50A7C85517}"/>
              </a:ext>
            </a:extLst>
          </p:cNvPr>
          <p:cNvSpPr>
            <a:spLocks noGrp="1"/>
          </p:cNvSpPr>
          <p:nvPr>
            <p:ph type="title"/>
          </p:nvPr>
        </p:nvSpPr>
        <p:spPr>
          <a:xfrm>
            <a:off x="480060" y="325369"/>
            <a:ext cx="3276451" cy="1956841"/>
          </a:xfrm>
        </p:spPr>
        <p:txBody>
          <a:bodyPr anchor="b">
            <a:normAutofit/>
          </a:bodyPr>
          <a:lstStyle/>
          <a:p>
            <a:r>
              <a:rPr lang="en-CA" sz="4700"/>
              <a:t>Conclusion</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B5BDFA-965B-37BC-E9EA-5B60A8BC895A}"/>
              </a:ext>
            </a:extLst>
          </p:cNvPr>
          <p:cNvSpPr>
            <a:spLocks noGrp="1"/>
          </p:cNvSpPr>
          <p:nvPr>
            <p:ph idx="1"/>
          </p:nvPr>
        </p:nvSpPr>
        <p:spPr>
          <a:xfrm>
            <a:off x="480060" y="2872899"/>
            <a:ext cx="3182691" cy="3320668"/>
          </a:xfrm>
        </p:spPr>
        <p:txBody>
          <a:bodyPr>
            <a:normAutofit/>
          </a:bodyPr>
          <a:lstStyle/>
          <a:p>
            <a:r>
              <a:rPr lang="en-US" sz="1900"/>
              <a:t>Our analysis investigated the relationship between GDP per capita and unemployment rate across countries using World Bank data. We hypothesized that wealthier countries (with higher GDP per capita) tend to have lower unemployment rates.</a:t>
            </a:r>
          </a:p>
          <a:p>
            <a:endParaRPr lang="en-US" sz="1900"/>
          </a:p>
          <a:p>
            <a:endParaRPr lang="en-CA" sz="1900"/>
          </a:p>
        </p:txBody>
      </p:sp>
      <p:pic>
        <p:nvPicPr>
          <p:cNvPr id="5" name="Picture 4" descr="Digital numbers art">
            <a:extLst>
              <a:ext uri="{FF2B5EF4-FFF2-40B4-BE49-F238E27FC236}">
                <a16:creationId xmlns:a16="http://schemas.microsoft.com/office/drawing/2014/main" id="{29350A12-290D-F727-D8BE-7EDB0906494F}"/>
              </a:ext>
            </a:extLst>
          </p:cNvPr>
          <p:cNvPicPr>
            <a:picLocks noChangeAspect="1"/>
          </p:cNvPicPr>
          <p:nvPr/>
        </p:nvPicPr>
        <p:blipFill>
          <a:blip r:embed="rId2"/>
          <a:srcRect l="19077" r="30708"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04023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6E958-50B1-9B71-01B0-7BC3C6B40EB1}"/>
              </a:ext>
            </a:extLst>
          </p:cNvPr>
          <p:cNvSpPr>
            <a:spLocks noGrp="1"/>
          </p:cNvSpPr>
          <p:nvPr>
            <p:ph type="title"/>
          </p:nvPr>
        </p:nvSpPr>
        <p:spPr>
          <a:xfrm>
            <a:off x="628650" y="365125"/>
            <a:ext cx="7886700" cy="1325563"/>
          </a:xfrm>
        </p:spPr>
        <p:txBody>
          <a:bodyPr>
            <a:normAutofit/>
          </a:bodyPr>
          <a:lstStyle/>
          <a:p>
            <a:r>
              <a:rPr lang="en-CA" sz="4700" dirty="0"/>
              <a:t>Future Work</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97BC00F-A135-448D-FB5D-CA8EAF9B87EE}"/>
              </a:ext>
            </a:extLst>
          </p:cNvPr>
          <p:cNvGraphicFramePr>
            <a:graphicFrameLocks noGrp="1"/>
          </p:cNvGraphicFramePr>
          <p:nvPr>
            <p:ph idx="1"/>
            <p:extLst>
              <p:ext uri="{D42A27DB-BD31-4B8C-83A1-F6EECF244321}">
                <p14:modId xmlns:p14="http://schemas.microsoft.com/office/powerpoint/2010/main" val="2454661143"/>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945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1" cy="4093306"/>
            <a:chOff x="1" y="2075420"/>
            <a:chExt cx="12048729" cy="4093306"/>
          </a:xfrm>
        </p:grpSpPr>
        <p:sp>
          <p:nvSpPr>
            <p:cNvPr id="58" name="Oval 57">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68" name="Straight Connector 6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6" y="5940561"/>
            <a:ext cx="1285875" cy="549007"/>
            <a:chOff x="7029447" y="3514725"/>
            <a:chExt cx="1285875" cy="549007"/>
          </a:xfrm>
        </p:grpSpPr>
        <p:cxnSp>
          <p:nvCxnSpPr>
            <p:cNvPr id="76" name="Straight Connector 7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504621C-ED7B-E2AF-86D9-1407552F8A2A}"/>
              </a:ext>
            </a:extLst>
          </p:cNvPr>
          <p:cNvSpPr>
            <a:spLocks noGrp="1"/>
          </p:cNvSpPr>
          <p:nvPr>
            <p:ph type="title"/>
          </p:nvPr>
        </p:nvSpPr>
        <p:spPr>
          <a:xfrm>
            <a:off x="473201" y="4018137"/>
            <a:ext cx="3803416" cy="2129586"/>
          </a:xfrm>
          <a:noFill/>
        </p:spPr>
        <p:txBody>
          <a:bodyPr anchor="t">
            <a:normAutofit/>
          </a:bodyPr>
          <a:lstStyle/>
          <a:p>
            <a:r>
              <a:rPr lang="en-US" sz="4200" dirty="0">
                <a:solidFill>
                  <a:schemeClr val="bg1"/>
                </a:solidFill>
              </a:rPr>
              <a:t>Step 2: Load and Clean the Data</a:t>
            </a:r>
            <a:endParaRPr lang="en-CA" sz="4200" dirty="0">
              <a:solidFill>
                <a:schemeClr val="bg1"/>
              </a:solidFill>
            </a:endParaRPr>
          </a:p>
        </p:txBody>
      </p:sp>
      <p:pic>
        <p:nvPicPr>
          <p:cNvPr id="7" name="Content Placeholder 6">
            <a:extLst>
              <a:ext uri="{FF2B5EF4-FFF2-40B4-BE49-F238E27FC236}">
                <a16:creationId xmlns:a16="http://schemas.microsoft.com/office/drawing/2014/main" id="{646731CF-6454-621C-FE71-57C41BADD970}"/>
              </a:ext>
            </a:extLst>
          </p:cNvPr>
          <p:cNvPicPr>
            <a:picLocks noChangeAspect="1"/>
          </p:cNvPicPr>
          <p:nvPr/>
        </p:nvPicPr>
        <p:blipFill>
          <a:blip r:embed="rId2"/>
          <a:stretch>
            <a:fillRect/>
          </a:stretch>
        </p:blipFill>
        <p:spPr>
          <a:xfrm>
            <a:off x="473519" y="1142377"/>
            <a:ext cx="8132299" cy="2216051"/>
          </a:xfrm>
          <a:prstGeom prst="rect">
            <a:avLst/>
          </a:prstGeom>
        </p:spPr>
      </p:pic>
      <p:grpSp>
        <p:nvGrpSpPr>
          <p:cNvPr id="81" name="Group 80">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317544" y="830625"/>
            <a:ext cx="304800" cy="322326"/>
            <a:chOff x="215328" y="-46937"/>
            <a:chExt cx="304800" cy="2773841"/>
          </a:xfrm>
        </p:grpSpPr>
        <p:cxnSp>
          <p:nvCxnSpPr>
            <p:cNvPr id="82" name="Straight Connector 81">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7" name="Oval 86">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7613133" y="4270841"/>
            <a:ext cx="1423414"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DDD1C13B-3D38-8CD6-140A-5CE46AA2B426}"/>
              </a:ext>
            </a:extLst>
          </p:cNvPr>
          <p:cNvSpPr>
            <a:spLocks noGrp="1"/>
          </p:cNvSpPr>
          <p:nvPr>
            <p:ph idx="1"/>
          </p:nvPr>
        </p:nvSpPr>
        <p:spPr>
          <a:xfrm>
            <a:off x="4443978" y="4018143"/>
            <a:ext cx="4161833" cy="2129599"/>
          </a:xfrm>
          <a:noFill/>
        </p:spPr>
        <p:txBody>
          <a:bodyPr anchor="t">
            <a:normAutofit/>
          </a:bodyPr>
          <a:lstStyle/>
          <a:p>
            <a:r>
              <a:rPr lang="en-US" sz="2000" dirty="0">
                <a:solidFill>
                  <a:schemeClr val="bg1"/>
                </a:solidFill>
              </a:rPr>
              <a:t>This code reads the merged dataset, removes rows with missing values, sets the year type correctly, and applies a log transformation to GDP to normalize it</a:t>
            </a:r>
            <a:r>
              <a:rPr lang="en-US" sz="1600" dirty="0">
                <a:solidFill>
                  <a:schemeClr val="bg1"/>
                </a:solidFill>
              </a:rPr>
              <a:t>.</a:t>
            </a:r>
          </a:p>
          <a:p>
            <a:endParaRPr lang="en-US" sz="1600" dirty="0">
              <a:solidFill>
                <a:schemeClr val="bg1"/>
              </a:solidFill>
            </a:endParaRPr>
          </a:p>
        </p:txBody>
      </p:sp>
    </p:spTree>
    <p:extLst>
      <p:ext uri="{BB962C8B-B14F-4D97-AF65-F5344CB8AC3E}">
        <p14:creationId xmlns:p14="http://schemas.microsoft.com/office/powerpoint/2010/main" val="42247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F85B19-30AC-13B1-66D6-4245F422B5BB}"/>
              </a:ext>
            </a:extLst>
          </p:cNvPr>
          <p:cNvSpPr>
            <a:spLocks noGrp="1"/>
          </p:cNvSpPr>
          <p:nvPr>
            <p:ph type="title"/>
          </p:nvPr>
        </p:nvSpPr>
        <p:spPr>
          <a:xfrm>
            <a:off x="621506" y="494414"/>
            <a:ext cx="7900987" cy="817403"/>
          </a:xfrm>
        </p:spPr>
        <p:txBody>
          <a:bodyPr vert="horz" lIns="91440" tIns="45720" rIns="91440" bIns="45720" rtlCol="0" anchor="b">
            <a:normAutofit/>
          </a:bodyPr>
          <a:lstStyle/>
          <a:p>
            <a:pPr algn="ctr"/>
            <a:r>
              <a:rPr lang="en-US" sz="3100" kern="1200">
                <a:solidFill>
                  <a:schemeClr val="tx1"/>
                </a:solidFill>
                <a:latin typeface="+mj-lt"/>
                <a:ea typeface="+mj-ea"/>
                <a:cs typeface="+mj-cs"/>
              </a:rPr>
              <a:t>The code for loading and cleaning data</a:t>
            </a:r>
          </a:p>
        </p:txBody>
      </p:sp>
      <p:pic>
        <p:nvPicPr>
          <p:cNvPr id="4" name="Content Placeholder 4">
            <a:extLst>
              <a:ext uri="{FF2B5EF4-FFF2-40B4-BE49-F238E27FC236}">
                <a16:creationId xmlns:a16="http://schemas.microsoft.com/office/drawing/2014/main" id="{3EA051EA-A166-3729-0CCC-DCF5772B3E47}"/>
              </a:ext>
            </a:extLst>
          </p:cNvPr>
          <p:cNvPicPr>
            <a:picLocks noGrp="1" noChangeAspect="1"/>
          </p:cNvPicPr>
          <p:nvPr>
            <p:ph idx="1"/>
          </p:nvPr>
        </p:nvPicPr>
        <p:blipFill>
          <a:blip r:embed="rId2"/>
          <a:stretch>
            <a:fillRect/>
          </a:stretch>
        </p:blipFill>
        <p:spPr>
          <a:xfrm>
            <a:off x="542925" y="3169922"/>
            <a:ext cx="8058150" cy="2316718"/>
          </a:xfrm>
          <a:prstGeom prst="rect">
            <a:avLst/>
          </a:prstGeom>
        </p:spPr>
      </p:pic>
    </p:spTree>
    <p:extLst>
      <p:ext uri="{BB962C8B-B14F-4D97-AF65-F5344CB8AC3E}">
        <p14:creationId xmlns:p14="http://schemas.microsoft.com/office/powerpoint/2010/main" val="590264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FC3FC-51CF-700A-94CE-29AB158B89CF}"/>
              </a:ext>
            </a:extLst>
          </p:cNvPr>
          <p:cNvSpPr>
            <a:spLocks noGrp="1"/>
          </p:cNvSpPr>
          <p:nvPr>
            <p:ph type="title"/>
          </p:nvPr>
        </p:nvSpPr>
        <p:spPr/>
        <p:txBody>
          <a:bodyPr/>
          <a:lstStyle/>
          <a:p>
            <a:r>
              <a:rPr lang="en-CA" dirty="0"/>
              <a:t>Step 3: Descriptive Statistics</a:t>
            </a:r>
          </a:p>
        </p:txBody>
      </p:sp>
      <p:sp>
        <p:nvSpPr>
          <p:cNvPr id="3" name="Text Placeholder 2">
            <a:extLst>
              <a:ext uri="{FF2B5EF4-FFF2-40B4-BE49-F238E27FC236}">
                <a16:creationId xmlns:a16="http://schemas.microsoft.com/office/drawing/2014/main" id="{A0958289-225B-CBCD-AD99-8131F83D5B9F}"/>
              </a:ext>
            </a:extLst>
          </p:cNvPr>
          <p:cNvSpPr>
            <a:spLocks noGrp="1"/>
          </p:cNvSpPr>
          <p:nvPr>
            <p:ph type="body" idx="1"/>
          </p:nvPr>
        </p:nvSpPr>
        <p:spPr/>
        <p:txBody>
          <a:bodyPr/>
          <a:lstStyle/>
          <a:p>
            <a:r>
              <a:rPr lang="en-CA" dirty="0"/>
              <a:t>The code</a:t>
            </a:r>
          </a:p>
        </p:txBody>
      </p:sp>
      <p:graphicFrame>
        <p:nvGraphicFramePr>
          <p:cNvPr id="11" name="Content Placeholder 3">
            <a:extLst>
              <a:ext uri="{FF2B5EF4-FFF2-40B4-BE49-F238E27FC236}">
                <a16:creationId xmlns:a16="http://schemas.microsoft.com/office/drawing/2014/main" id="{869F2292-3566-41D0-42A2-D699F64FC594}"/>
              </a:ext>
            </a:extLst>
          </p:cNvPr>
          <p:cNvGraphicFramePr>
            <a:graphicFrameLocks noGrp="1"/>
          </p:cNvGraphicFramePr>
          <p:nvPr>
            <p:ph sz="half" idx="2"/>
            <p:extLst>
              <p:ext uri="{D42A27DB-BD31-4B8C-83A1-F6EECF244321}">
                <p14:modId xmlns:p14="http://schemas.microsoft.com/office/powerpoint/2010/main" val="299340039"/>
              </p:ext>
            </p:extLst>
          </p:nvPr>
        </p:nvGraphicFramePr>
        <p:xfrm>
          <a:off x="629842" y="2505075"/>
          <a:ext cx="3868340"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1F0C966F-BE47-2029-0D8E-D28B49085A85}"/>
              </a:ext>
            </a:extLst>
          </p:cNvPr>
          <p:cNvSpPr>
            <a:spLocks noGrp="1"/>
          </p:cNvSpPr>
          <p:nvPr>
            <p:ph type="body" sz="quarter" idx="3"/>
          </p:nvPr>
        </p:nvSpPr>
        <p:spPr/>
        <p:txBody>
          <a:bodyPr/>
          <a:lstStyle/>
          <a:p>
            <a:r>
              <a:rPr lang="en-CA" dirty="0"/>
              <a:t>output</a:t>
            </a:r>
          </a:p>
        </p:txBody>
      </p:sp>
      <p:pic>
        <p:nvPicPr>
          <p:cNvPr id="8" name="Content Placeholder 7">
            <a:extLst>
              <a:ext uri="{FF2B5EF4-FFF2-40B4-BE49-F238E27FC236}">
                <a16:creationId xmlns:a16="http://schemas.microsoft.com/office/drawing/2014/main" id="{3AE95A59-D306-C10F-D915-F90CA6EFAE6C}"/>
              </a:ext>
            </a:extLst>
          </p:cNvPr>
          <p:cNvPicPr>
            <a:picLocks noGrp="1" noChangeAspect="1"/>
          </p:cNvPicPr>
          <p:nvPr>
            <p:ph sz="quarter" idx="4"/>
          </p:nvPr>
        </p:nvPicPr>
        <p:blipFill>
          <a:blip r:embed="rId7"/>
          <a:stretch>
            <a:fillRect/>
          </a:stretch>
        </p:blipFill>
        <p:spPr>
          <a:xfrm>
            <a:off x="4629150" y="3230289"/>
            <a:ext cx="3887788" cy="2234159"/>
          </a:xfrm>
        </p:spPr>
      </p:pic>
      <p:pic>
        <p:nvPicPr>
          <p:cNvPr id="9" name="Picture 8">
            <a:extLst>
              <a:ext uri="{FF2B5EF4-FFF2-40B4-BE49-F238E27FC236}">
                <a16:creationId xmlns:a16="http://schemas.microsoft.com/office/drawing/2014/main" id="{51B754C2-FADA-A1F1-652E-F336A1E65D15}"/>
              </a:ext>
            </a:extLst>
          </p:cNvPr>
          <p:cNvPicPr>
            <a:picLocks noChangeAspect="1"/>
          </p:cNvPicPr>
          <p:nvPr/>
        </p:nvPicPr>
        <p:blipFill>
          <a:blip r:embed="rId8"/>
          <a:stretch>
            <a:fillRect/>
          </a:stretch>
        </p:blipFill>
        <p:spPr>
          <a:xfrm>
            <a:off x="609599" y="2737246"/>
            <a:ext cx="2791215" cy="790685"/>
          </a:xfrm>
          <a:prstGeom prst="rect">
            <a:avLst/>
          </a:prstGeom>
        </p:spPr>
      </p:pic>
    </p:spTree>
    <p:extLst>
      <p:ext uri="{BB962C8B-B14F-4D97-AF65-F5344CB8AC3E}">
        <p14:creationId xmlns:p14="http://schemas.microsoft.com/office/powerpoint/2010/main" val="2542029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473A4-4510-0B1D-6604-969122B90FB4}"/>
              </a:ext>
            </a:extLst>
          </p:cNvPr>
          <p:cNvSpPr>
            <a:spLocks noGrp="1"/>
          </p:cNvSpPr>
          <p:nvPr>
            <p:ph type="title"/>
          </p:nvPr>
        </p:nvSpPr>
        <p:spPr>
          <a:xfrm>
            <a:off x="473202" y="639520"/>
            <a:ext cx="2571750" cy="1719072"/>
          </a:xfrm>
        </p:spPr>
        <p:txBody>
          <a:bodyPr anchor="b">
            <a:normAutofit/>
          </a:bodyPr>
          <a:lstStyle/>
          <a:p>
            <a:r>
              <a:rPr lang="en-CA" sz="3600"/>
              <a:t>Step 4: Correlation Heatmap</a:t>
            </a:r>
          </a:p>
        </p:txBody>
      </p:sp>
      <p:sp>
        <p:nvSpPr>
          <p:cNvPr id="4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0BFD50-BFC9-719C-5724-AF3403A9D0FC}"/>
              </a:ext>
            </a:extLst>
          </p:cNvPr>
          <p:cNvSpPr>
            <a:spLocks noGrp="1"/>
          </p:cNvSpPr>
          <p:nvPr>
            <p:ph idx="1"/>
          </p:nvPr>
        </p:nvSpPr>
        <p:spPr>
          <a:xfrm>
            <a:off x="473202" y="2807208"/>
            <a:ext cx="2571750" cy="3410712"/>
          </a:xfrm>
        </p:spPr>
        <p:txBody>
          <a:bodyPr anchor="t">
            <a:normAutofit/>
          </a:bodyPr>
          <a:lstStyle/>
          <a:p>
            <a:r>
              <a:rPr lang="en-US" sz="1900" dirty="0"/>
              <a:t>📝 **What this does**:</a:t>
            </a:r>
            <a:br>
              <a:rPr lang="en-US" sz="1900" dirty="0"/>
            </a:br>
            <a:r>
              <a:rPr lang="en-US" sz="1900" dirty="0"/>
              <a:t>This heatmap is showing the correlation between GDP per capita, log-transformed GDP, and unemployment rate. It helps visualize relationships between variables.</a:t>
            </a:r>
          </a:p>
          <a:p>
            <a:endParaRPr lang="en-US" sz="1900" dirty="0"/>
          </a:p>
        </p:txBody>
      </p:sp>
      <p:pic>
        <p:nvPicPr>
          <p:cNvPr id="6" name="Picture 5">
            <a:extLst>
              <a:ext uri="{FF2B5EF4-FFF2-40B4-BE49-F238E27FC236}">
                <a16:creationId xmlns:a16="http://schemas.microsoft.com/office/drawing/2014/main" id="{434A2064-FF56-DF1E-45FB-2724643AA9F1}"/>
              </a:ext>
            </a:extLst>
          </p:cNvPr>
          <p:cNvPicPr>
            <a:picLocks noChangeAspect="1"/>
          </p:cNvPicPr>
          <p:nvPr/>
        </p:nvPicPr>
        <p:blipFill>
          <a:blip r:embed="rId2"/>
          <a:stretch>
            <a:fillRect/>
          </a:stretch>
        </p:blipFill>
        <p:spPr>
          <a:xfrm>
            <a:off x="3490722" y="1186951"/>
            <a:ext cx="5177790" cy="3944247"/>
          </a:xfrm>
          <a:prstGeom prst="rect">
            <a:avLst/>
          </a:prstGeom>
        </p:spPr>
      </p:pic>
    </p:spTree>
    <p:extLst>
      <p:ext uri="{BB962C8B-B14F-4D97-AF65-F5344CB8AC3E}">
        <p14:creationId xmlns:p14="http://schemas.microsoft.com/office/powerpoint/2010/main" val="244657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94BEB-A05C-3C10-F52E-7BEFD07FF51D}"/>
              </a:ext>
            </a:extLst>
          </p:cNvPr>
          <p:cNvSpPr>
            <a:spLocks noGrp="1"/>
          </p:cNvSpPr>
          <p:nvPr>
            <p:ph type="title"/>
          </p:nvPr>
        </p:nvSpPr>
        <p:spPr>
          <a:xfrm>
            <a:off x="479160" y="417576"/>
            <a:ext cx="8182230" cy="1249394"/>
          </a:xfrm>
        </p:spPr>
        <p:txBody>
          <a:bodyPr vert="horz" lIns="91440" tIns="45720" rIns="91440" bIns="45720" rtlCol="0" anchor="ctr">
            <a:normAutofit/>
          </a:bodyPr>
          <a:lstStyle/>
          <a:p>
            <a:pPr algn="ctr"/>
            <a:r>
              <a:rPr lang="en-US" sz="5300" kern="1200">
                <a:solidFill>
                  <a:schemeClr val="tx1"/>
                </a:solidFill>
                <a:latin typeface="+mj-lt"/>
                <a:ea typeface="+mj-ea"/>
                <a:cs typeface="+mj-cs"/>
              </a:rPr>
              <a:t>The code for correlation map</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7">
            <a:extLst>
              <a:ext uri="{FF2B5EF4-FFF2-40B4-BE49-F238E27FC236}">
                <a16:creationId xmlns:a16="http://schemas.microsoft.com/office/drawing/2014/main" id="{FD451A25-4515-C144-EE68-65EF6E7F6529}"/>
              </a:ext>
            </a:extLst>
          </p:cNvPr>
          <p:cNvPicPr>
            <a:picLocks noGrp="1" noChangeAspect="1"/>
          </p:cNvPicPr>
          <p:nvPr>
            <p:ph idx="1"/>
          </p:nvPr>
        </p:nvPicPr>
        <p:blipFill>
          <a:blip r:embed="rId2"/>
          <a:stretch>
            <a:fillRect/>
          </a:stretch>
        </p:blipFill>
        <p:spPr>
          <a:xfrm>
            <a:off x="628650" y="3522170"/>
            <a:ext cx="7886700" cy="958247"/>
          </a:xfrm>
          <a:prstGeom prst="rect">
            <a:avLst/>
          </a:prstGeom>
        </p:spPr>
      </p:pic>
    </p:spTree>
    <p:extLst>
      <p:ext uri="{BB962C8B-B14F-4D97-AF65-F5344CB8AC3E}">
        <p14:creationId xmlns:p14="http://schemas.microsoft.com/office/powerpoint/2010/main" val="225335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33901-F894-A5EC-F67B-15DF2DD8D17D}"/>
              </a:ext>
            </a:extLst>
          </p:cNvPr>
          <p:cNvSpPr>
            <a:spLocks noGrp="1"/>
          </p:cNvSpPr>
          <p:nvPr>
            <p:ph type="title"/>
          </p:nvPr>
        </p:nvSpPr>
        <p:spPr>
          <a:xfrm>
            <a:off x="473202" y="502920"/>
            <a:ext cx="2564892" cy="1463040"/>
          </a:xfrm>
        </p:spPr>
        <p:txBody>
          <a:bodyPr anchor="ctr">
            <a:normAutofit/>
          </a:bodyPr>
          <a:lstStyle/>
          <a:p>
            <a:r>
              <a:rPr lang="en-US" sz="2900"/>
              <a:t>Step 5: Scatter Plot - GDP vs Unemployment</a:t>
            </a:r>
            <a:endParaRPr lang="en-CA" sz="2900"/>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7">
            <a:extLst>
              <a:ext uri="{FF2B5EF4-FFF2-40B4-BE49-F238E27FC236}">
                <a16:creationId xmlns:a16="http://schemas.microsoft.com/office/drawing/2014/main" id="{08C554DE-EBCA-C5FC-F5CF-C4EF4F60B42E}"/>
              </a:ext>
            </a:extLst>
          </p:cNvPr>
          <p:cNvSpPr>
            <a:spLocks noGrp="1"/>
          </p:cNvSpPr>
          <p:nvPr>
            <p:ph idx="1"/>
          </p:nvPr>
        </p:nvSpPr>
        <p:spPr>
          <a:xfrm>
            <a:off x="3490721" y="502920"/>
            <a:ext cx="5170932" cy="1463040"/>
          </a:xfrm>
        </p:spPr>
        <p:txBody>
          <a:bodyPr anchor="ctr">
            <a:normAutofit/>
          </a:bodyPr>
          <a:lstStyle/>
          <a:p>
            <a:r>
              <a:rPr lang="en-US" sz="2000" dirty="0"/>
              <a:t>This scatter plot shows how unemployment rate varies with raw GDP per capita. A slight downward trend suggests richer countries may have lower unemployment.</a:t>
            </a:r>
            <a:endParaRPr lang="en-US" sz="1900" dirty="0"/>
          </a:p>
        </p:txBody>
      </p:sp>
      <p:pic>
        <p:nvPicPr>
          <p:cNvPr id="4" name="Content Placeholder 5">
            <a:extLst>
              <a:ext uri="{FF2B5EF4-FFF2-40B4-BE49-F238E27FC236}">
                <a16:creationId xmlns:a16="http://schemas.microsoft.com/office/drawing/2014/main" id="{9471CDE3-A432-EA7D-9F57-AACEDBB0EE3A}"/>
              </a:ext>
            </a:extLst>
          </p:cNvPr>
          <p:cNvPicPr>
            <a:picLocks noChangeAspect="1"/>
          </p:cNvPicPr>
          <p:nvPr/>
        </p:nvPicPr>
        <p:blipFill>
          <a:blip r:embed="rId2"/>
          <a:stretch>
            <a:fillRect/>
          </a:stretch>
        </p:blipFill>
        <p:spPr>
          <a:xfrm>
            <a:off x="1226202" y="2290936"/>
            <a:ext cx="6682451" cy="3959352"/>
          </a:xfrm>
          <a:prstGeom prst="rect">
            <a:avLst/>
          </a:prstGeom>
        </p:spPr>
      </p:pic>
    </p:spTree>
    <p:extLst>
      <p:ext uri="{BB962C8B-B14F-4D97-AF65-F5344CB8AC3E}">
        <p14:creationId xmlns:p14="http://schemas.microsoft.com/office/powerpoint/2010/main" val="1444565180"/>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TotalTime>
  <Words>818</Words>
  <Application>Microsoft Office PowerPoint</Application>
  <PresentationFormat>On-screen Show (4:3)</PresentationFormat>
  <Paragraphs>66</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2013 - 2022 Theme</vt:lpstr>
      <vt:lpstr>CS-2704 Data Analytics Using Python  Team Name – Data Grinders Teams Members – Jaspinder Singh, Syed Owais Haider Kazmi, Nomaan Imran Saiyed</vt:lpstr>
      <vt:lpstr>Hypothesis</vt:lpstr>
      <vt:lpstr>Step 1: Import Required Libraries</vt:lpstr>
      <vt:lpstr>Step 2: Load and Clean the Data</vt:lpstr>
      <vt:lpstr>The code for loading and cleaning data</vt:lpstr>
      <vt:lpstr>Step 3: Descriptive Statistics</vt:lpstr>
      <vt:lpstr>Step 4: Correlation Heatmap</vt:lpstr>
      <vt:lpstr>The code for correlation map</vt:lpstr>
      <vt:lpstr>Step 5: Scatter Plot - GDP vs Unemployment</vt:lpstr>
      <vt:lpstr>The code for scatter plot</vt:lpstr>
      <vt:lpstr>Step 6: Regression Plot - Log(GDP) vs Unemployment</vt:lpstr>
      <vt:lpstr>The Code for Regression plot </vt:lpstr>
      <vt:lpstr>Step 7: Boxplot by GDP Category</vt:lpstr>
      <vt:lpstr>The code for box plot</vt:lpstr>
      <vt:lpstr>Step 8:  Top &amp; Bottom 10 Countries by GDP &amp; Unemployment</vt:lpstr>
      <vt:lpstr>The code for bar charts</vt:lpstr>
      <vt:lpstr>Step 9: Linear Regression</vt:lpstr>
      <vt:lpstr>The Code for Linear Regression</vt:lpstr>
      <vt:lpstr>Step 10: Polynomial Regression</vt:lpstr>
      <vt:lpstr>The code for polynomial regression</vt:lpstr>
      <vt:lpstr>Step 11: Random Forest Regression</vt:lpstr>
      <vt:lpstr>The Code for Random Forest Regression </vt:lpstr>
      <vt:lpstr>Hypothesis Testing Using p-values</vt:lpstr>
      <vt:lpstr>Pearson correlation test</vt:lpstr>
      <vt:lpstr>OLS Linear Regression</vt:lpstr>
      <vt:lpstr>Result of OLS Linear Regression</vt:lpstr>
      <vt:lpstr>Result of Hypothesis Testing</vt:lpstr>
      <vt:lpstr>Key Findings</vt:lpstr>
      <vt:lpstr>Final Interpretations</vt:lpstr>
      <vt:lpstr>Conclusion</vt:lpstr>
      <vt:lpstr>Future Work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Jaspinder Singh</dc:creator>
  <cp:keywords/>
  <dc:description>generated using python-pptx</dc:description>
  <cp:lastModifiedBy>Jaspinder Singh</cp:lastModifiedBy>
  <cp:revision>5</cp:revision>
  <dcterms:created xsi:type="dcterms:W3CDTF">2013-01-27T09:14:16Z</dcterms:created>
  <dcterms:modified xsi:type="dcterms:W3CDTF">2025-04-09T20:34:33Z</dcterms:modified>
  <cp:category/>
</cp:coreProperties>
</file>